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3.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Lst>
  <p:sldSz cx="9144000" cy="5143500" type="screen16x9"/>
  <p:notesSz cx="6858000" cy="9144000"/>
  <p:embeddedFontLst>
    <p:embeddedFont>
      <p:font typeface="Do Hyeon" pitchFamily="2" charset="-127"/>
      <p:regular r:id="rId69"/>
    </p:embeddedFont>
    <p:embeddedFont>
      <p:font typeface="Hi Melody" pitchFamily="2" charset="-127"/>
      <p:regular r:id="rId70"/>
    </p:embeddedFont>
    <p:embeddedFont>
      <p:font typeface="Fira Sans" panose="020B0503050000020004" pitchFamily="34" charset="0"/>
      <p:regular r:id="rId71"/>
      <p:bold r:id="rId72"/>
      <p:italic r:id="rId73"/>
      <p:boldItalic r:id="rId74"/>
    </p:embeddedFont>
    <p:embeddedFont>
      <p:font typeface="Fira Sans Extra Condensed" panose="020F0502020204030204" pitchFamily="34" charset="0"/>
      <p:regular r:id="rId75"/>
      <p:bold r:id="rId76"/>
      <p:italic r:id="rId77"/>
      <p:boldItalic r:id="rId78"/>
    </p:embeddedFont>
    <p:embeddedFont>
      <p:font typeface="Fira Sans Extra Condensed Medium" panose="020B0603050000020004" pitchFamily="34" charset="0"/>
      <p:regular r:id="rId79"/>
      <p:bold r:id="rId80"/>
      <p:italic r:id="rId81"/>
      <p:boldItalic r:id="rId82"/>
    </p:embeddedFont>
    <p:embeddedFont>
      <p:font typeface="Roboto"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양진모" initials="" lastIdx="8" clrIdx="0"/>
  <p:cmAuthor id="1" name="김은혜"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font" Target="fonts/font14.fntdata"/><Relationship Id="rId19" Type="http://schemas.openxmlformats.org/officeDocument/2006/relationships/slide" Target="slides/slide1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7-30T17:41:49.537" idx="1">
    <p:pos x="6000" y="0"/>
    <p:text>용어 통일이 필요할 것 같습니다.
크롤링: 여러 웹사이트 링크 및 주내용 인덱싱
스크레이핑: 특정 웹사이트 내용 수집</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7-30T15:57:23.103" idx="1">
    <p:pos x="6000" y="0"/>
    <p:text>이건 대본에 넣을 내용인가여..?
피피티인가여?</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07-30T15:32:37.250" idx="2">
    <p:pos x="6000" y="0"/>
    <p:text>어머 이거 어케 했어여</p:text>
  </p:cm>
  <p:cm authorId="1" dt="2023-07-30T15:33:18.527" idx="3">
    <p:pos x="6000" y="0"/>
    <p:text>ㅋㅋㅋㅋㅋㅋㅋㅋ아 감사해여</p:text>
  </p:cm>
  <p:cm authorId="0" dt="2023-07-30T15:33:36.280" idx="3">
    <p:pos x="6000" y="0"/>
    <p:text>아무튼 액자? 이게 없는게 더 나아보일 건 같스니다</p:text>
  </p:cm>
  <p:cm authorId="0" dt="2023-07-30T15:34:37.186" idx="4">
    <p:pos x="6000" y="0"/>
    <p:text>글케 자꾸 이동시키시면</p:text>
  </p:cm>
  <p:cm authorId="0" dt="2023-07-30T15:34:42.958" idx="5">
    <p:pos x="6000" y="0"/>
    <p:text>저도 해야죠</p:text>
  </p:cm>
  <p:cm authorId="1" dt="2023-07-30T15:34:59.988" idx="4">
    <p:pos x="6000" y="0"/>
    <p:text>아니 ㅋㅋ 제가 이상하게 해논 줄 알고 원상복귀 시켜놀라구 ㅠㅠ</p:text>
  </p:cm>
  <p:cm authorId="0" dt="2023-07-30T15:35:11.214" idx="6">
    <p:pos x="6000" y="0"/>
    <p:text>ㅋㅋ</p:text>
  </p:cm>
  <p:cm authorId="0" dt="2023-07-30T15:35:32.450" idx="7">
    <p:pos x="6000" y="0"/>
    <p:text>혹시 31슬라이드요 거기도 액자 없앨까요</p:text>
  </p:cm>
  <p:cm authorId="1" dt="2023-07-30T15:35:57.240" idx="5">
    <p:pos x="6000" y="0"/>
    <p:text>좋습니다</p:text>
  </p:cm>
  <p:cm authorId="0" dt="2023-07-30T15:37:08.487" idx="2">
    <p:pos x="6000" y="0"/>
    <p:text>오 이거 보이시나요</p:text>
  </p:cm>
  <p:cm authorId="0" dt="2023-07-30T15:37:08.487" idx="8">
    <p:pos x="6000" y="0"/>
    <p:text>넵</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8c002bec9_3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8c002bec9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5c25c0476a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5c25c0476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5d41080b42_8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5d41080b42_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d41080b42_6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d41080b42_6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5d41080b42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5d41080b4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c25c0476a_0_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5c25c0476a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5d41080b42_6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5d41080b42_6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5c583027d5_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5c583027d5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c979e3904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5c979e390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5d41080b42_8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5d41080b42_8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6e561042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a6e561042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5d41080b42_6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5d41080b42_6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d41080b42_6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d41080b42_6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d41080b42_6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5d41080b42_6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5d41080b42_1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5d41080b42_1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5d41080b42_6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5d41080b42_6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d41080b42_1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5d41080b42_1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d41080b42_1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d41080b42_1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5d41080b42_1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5d41080b42_1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d41080b42_1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d41080b42_1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d41080b42_1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d41080b42_1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9970600aa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9970600aa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5d41080b42_1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5d41080b42_1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5d41080b42_1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5d41080b42_1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5d41080b42_1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5d41080b42_1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5d41080b42_1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5d41080b42_1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5d41080b42_1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5d41080b42_1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5d41080b42_1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5d41080b42_1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5d41080b42_1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5d41080b42_1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5d41080b42_1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5d41080b42_1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5d41080b42_1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5d41080b42_1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5d41080b42_1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5d41080b42_1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5c25c0476a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5c25c0476a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5d41080b42_1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5d41080b42_1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5d41080b42_1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5d41080b42_1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5d41080b42_1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5d41080b42_1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5d41080b42_1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5d41080b42_1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5d41080b42_1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5d41080b42_1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5d41080b42_1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5d41080b42_1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d41080b42_1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d41080b42_1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5d41080b42_1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5d41080b42_1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5d41080b42_1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5d41080b42_1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5d41080b42_1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5d41080b42_1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5c25c0476a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5c25c0476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5d381677e8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5d381677e8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5c583027d5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5c583027d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5c979e390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5c979e390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c979e3904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c979e390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5c979e3904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5c979e390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5c583027d5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5c583027d5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5c583027d5_1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25c583027d5_1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5c583027d5_1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5c583027d5_1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5d381677e8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5d381677e8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5d381677e8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5d381677e8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5c25c0476a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5c25c0476a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fbea63e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fbea63e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5c25c0476a_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5c25c0476a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6e5610428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6e561042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5c25c0476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5c25c04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5c25c0476a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5c25c0476a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5c25c0476a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5c25c0476a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d41080b42_1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d41080b42_1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a8c002bec9_3_2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a8c002bec9_3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5c25c0476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5c25c0476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013775" y="1749600"/>
            <a:ext cx="4672800" cy="1644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013775" y="3393900"/>
            <a:ext cx="46728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013775" y="1749600"/>
            <a:ext cx="4672800" cy="1644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4013775" y="3393900"/>
            <a:ext cx="4672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9">
          <p15:clr>
            <a:srgbClr val="EA4335"/>
          </p15:clr>
        </p15:guide>
        <p15:guide id="3" pos="5472">
          <p15:clr>
            <a:srgbClr val="EA4335"/>
          </p15:clr>
        </p15:guide>
        <p15:guide id="4" orient="horz" pos="298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9">
          <p15:clr>
            <a:srgbClr val="EA4335"/>
          </p15:clr>
        </p15:guide>
        <p15:guide id="3" pos="5472">
          <p15:clr>
            <a:srgbClr val="EA4335"/>
          </p15:clr>
        </p15:guide>
        <p15:guide id="4" orient="horz" pos="298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comments" Target="../comments/comment3.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16.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9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hyperlink" Target="http://drive.google.com/file/d/1t3fXuV468ybOkwSXuBSeEVFECw3dPvVu/view" TargetMode="External"/><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16.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04450" y="841275"/>
            <a:ext cx="4672800" cy="164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‘제주’ 여행 경비</a:t>
            </a:r>
            <a:endParaRPr/>
          </a:p>
          <a:p>
            <a:pPr marL="0" lvl="0" indent="0" algn="ctr" rtl="0">
              <a:spcBef>
                <a:spcPts val="0"/>
              </a:spcBef>
              <a:spcAft>
                <a:spcPts val="0"/>
              </a:spcAft>
              <a:buNone/>
            </a:pPr>
            <a:r>
              <a:rPr lang="en-GB"/>
              <a:t>예측 서비스    </a:t>
            </a:r>
            <a:endParaRPr/>
          </a:p>
        </p:txBody>
      </p:sp>
      <p:sp>
        <p:nvSpPr>
          <p:cNvPr id="100" name="Google Shape;100;p25"/>
          <p:cNvSpPr txBox="1">
            <a:spLocks noGrp="1"/>
          </p:cNvSpPr>
          <p:nvPr>
            <p:ph type="subTitle" idx="1"/>
          </p:nvPr>
        </p:nvSpPr>
        <p:spPr>
          <a:xfrm>
            <a:off x="3285425" y="3449075"/>
            <a:ext cx="4785900" cy="1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Do Hyeon"/>
              <a:ea typeface="Do Hyeon"/>
              <a:cs typeface="Do Hyeon"/>
              <a:sym typeface="Do Hyeon"/>
            </a:endParaRPr>
          </a:p>
          <a:p>
            <a:pPr marL="0" lvl="0" indent="0" algn="r" rtl="0">
              <a:spcBef>
                <a:spcPts val="0"/>
              </a:spcBef>
              <a:spcAft>
                <a:spcPts val="0"/>
              </a:spcAft>
              <a:buNone/>
            </a:pPr>
            <a:endParaRPr>
              <a:latin typeface="Do Hyeon"/>
              <a:ea typeface="Do Hyeon"/>
              <a:cs typeface="Do Hyeon"/>
              <a:sym typeface="Do Hyeon"/>
            </a:endParaRPr>
          </a:p>
          <a:p>
            <a:pPr marL="0" lvl="0" indent="0" algn="r" rtl="0">
              <a:spcBef>
                <a:spcPts val="0"/>
              </a:spcBef>
              <a:spcAft>
                <a:spcPts val="0"/>
              </a:spcAft>
              <a:buNone/>
            </a:pPr>
            <a:r>
              <a:rPr lang="en-GB">
                <a:latin typeface="Do Hyeon"/>
                <a:ea typeface="Do Hyeon"/>
                <a:cs typeface="Do Hyeon"/>
                <a:sym typeface="Do Hyeon"/>
              </a:rPr>
              <a:t>AIB 18TH</a:t>
            </a:r>
            <a:endParaRPr>
              <a:latin typeface="Do Hyeon"/>
              <a:ea typeface="Do Hyeon"/>
              <a:cs typeface="Do Hyeon"/>
              <a:sym typeface="Do Hyeon"/>
            </a:endParaRPr>
          </a:p>
          <a:p>
            <a:pPr marL="0" lvl="0" indent="0" algn="r" rtl="0">
              <a:spcBef>
                <a:spcPts val="0"/>
              </a:spcBef>
              <a:spcAft>
                <a:spcPts val="0"/>
              </a:spcAft>
              <a:buNone/>
            </a:pPr>
            <a:r>
              <a:rPr lang="en-GB">
                <a:latin typeface="Do Hyeon"/>
                <a:ea typeface="Do Hyeon"/>
                <a:cs typeface="Do Hyeon"/>
                <a:sym typeface="Do Hyeon"/>
              </a:rPr>
              <a:t>TEAM : 김은혜 양진모 정경호 정희재</a:t>
            </a:r>
            <a:endParaRPr>
              <a:latin typeface="Do Hyeon"/>
              <a:ea typeface="Do Hyeon"/>
              <a:cs typeface="Do Hyeon"/>
              <a:sym typeface="Do Hyeon"/>
            </a:endParaRPr>
          </a:p>
          <a:p>
            <a:pPr marL="0" lvl="0" indent="0" algn="r" rtl="0">
              <a:spcBef>
                <a:spcPts val="0"/>
              </a:spcBef>
              <a:spcAft>
                <a:spcPts val="0"/>
              </a:spcAft>
              <a:buNone/>
            </a:pPr>
            <a:endParaRPr>
              <a:latin typeface="Do Hyeon"/>
              <a:ea typeface="Do Hyeon"/>
              <a:cs typeface="Do Hyeon"/>
              <a:sym typeface="Do Hyeon"/>
            </a:endParaRPr>
          </a:p>
        </p:txBody>
      </p:sp>
      <p:grpSp>
        <p:nvGrpSpPr>
          <p:cNvPr id="101" name="Google Shape;101;p25"/>
          <p:cNvGrpSpPr/>
          <p:nvPr/>
        </p:nvGrpSpPr>
        <p:grpSpPr>
          <a:xfrm>
            <a:off x="694225" y="509800"/>
            <a:ext cx="1946926" cy="4081727"/>
            <a:chOff x="922825" y="509800"/>
            <a:chExt cx="1946926" cy="4081727"/>
          </a:xfrm>
        </p:grpSpPr>
        <p:sp>
          <p:nvSpPr>
            <p:cNvPr id="102" name="Google Shape;102;p25"/>
            <p:cNvSpPr/>
            <p:nvPr/>
          </p:nvSpPr>
          <p:spPr>
            <a:xfrm>
              <a:off x="1171923" y="4018253"/>
              <a:ext cx="995460" cy="573274"/>
            </a:xfrm>
            <a:custGeom>
              <a:avLst/>
              <a:gdLst/>
              <a:ahLst/>
              <a:cxnLst/>
              <a:rect l="l" t="t" r="r" b="b"/>
              <a:pathLst>
                <a:path w="8158" h="3953" extrusionOk="0">
                  <a:moveTo>
                    <a:pt x="6202" y="1"/>
                  </a:moveTo>
                  <a:lnTo>
                    <a:pt x="1500" y="282"/>
                  </a:lnTo>
                  <a:lnTo>
                    <a:pt x="0" y="1394"/>
                  </a:lnTo>
                  <a:lnTo>
                    <a:pt x="442" y="3001"/>
                  </a:lnTo>
                  <a:lnTo>
                    <a:pt x="2411" y="3778"/>
                  </a:lnTo>
                  <a:lnTo>
                    <a:pt x="6229" y="3952"/>
                  </a:lnTo>
                  <a:lnTo>
                    <a:pt x="8051" y="2050"/>
                  </a:lnTo>
                  <a:lnTo>
                    <a:pt x="8158" y="778"/>
                  </a:lnTo>
                  <a:lnTo>
                    <a:pt x="6202" y="1"/>
                  </a:ln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5"/>
            <p:cNvSpPr/>
            <p:nvPr/>
          </p:nvSpPr>
          <p:spPr>
            <a:xfrm>
              <a:off x="922825" y="509800"/>
              <a:ext cx="1946926" cy="2419313"/>
            </a:xfrm>
            <a:custGeom>
              <a:avLst/>
              <a:gdLst/>
              <a:ahLst/>
              <a:cxnLst/>
              <a:rect l="l" t="t" r="r" b="b"/>
              <a:pathLst>
                <a:path w="38473" h="54333" extrusionOk="0">
                  <a:moveTo>
                    <a:pt x="25224" y="1"/>
                  </a:moveTo>
                  <a:lnTo>
                    <a:pt x="20563" y="1555"/>
                  </a:lnTo>
                  <a:lnTo>
                    <a:pt x="13209" y="550"/>
                  </a:lnTo>
                  <a:lnTo>
                    <a:pt x="8788" y="2760"/>
                  </a:lnTo>
                  <a:lnTo>
                    <a:pt x="4997" y="2814"/>
                  </a:lnTo>
                  <a:lnTo>
                    <a:pt x="1220" y="5011"/>
                  </a:lnTo>
                  <a:lnTo>
                    <a:pt x="1" y="7020"/>
                  </a:lnTo>
                  <a:lnTo>
                    <a:pt x="229" y="7368"/>
                  </a:lnTo>
                  <a:lnTo>
                    <a:pt x="2211" y="6578"/>
                  </a:lnTo>
                  <a:lnTo>
                    <a:pt x="5346" y="7328"/>
                  </a:lnTo>
                  <a:lnTo>
                    <a:pt x="3698" y="7730"/>
                  </a:lnTo>
                  <a:lnTo>
                    <a:pt x="7127" y="11775"/>
                  </a:lnTo>
                  <a:lnTo>
                    <a:pt x="9056" y="15874"/>
                  </a:lnTo>
                  <a:lnTo>
                    <a:pt x="10409" y="16464"/>
                  </a:lnTo>
                  <a:lnTo>
                    <a:pt x="9485" y="17321"/>
                  </a:lnTo>
                  <a:lnTo>
                    <a:pt x="10583" y="19585"/>
                  </a:lnTo>
                  <a:lnTo>
                    <a:pt x="11092" y="21433"/>
                  </a:lnTo>
                  <a:lnTo>
                    <a:pt x="11092" y="21433"/>
                  </a:lnTo>
                  <a:lnTo>
                    <a:pt x="7837" y="19598"/>
                  </a:lnTo>
                  <a:lnTo>
                    <a:pt x="7328" y="18513"/>
                  </a:lnTo>
                  <a:lnTo>
                    <a:pt x="6270" y="20014"/>
                  </a:lnTo>
                  <a:lnTo>
                    <a:pt x="4837" y="19330"/>
                  </a:lnTo>
                  <a:lnTo>
                    <a:pt x="2131" y="21621"/>
                  </a:lnTo>
                  <a:lnTo>
                    <a:pt x="6283" y="24541"/>
                  </a:lnTo>
                  <a:lnTo>
                    <a:pt x="7556" y="24434"/>
                  </a:lnTo>
                  <a:lnTo>
                    <a:pt x="8132" y="26738"/>
                  </a:lnTo>
                  <a:lnTo>
                    <a:pt x="7355" y="30716"/>
                  </a:lnTo>
                  <a:lnTo>
                    <a:pt x="8386" y="31681"/>
                  </a:lnTo>
                  <a:lnTo>
                    <a:pt x="9324" y="31212"/>
                  </a:lnTo>
                  <a:lnTo>
                    <a:pt x="10449" y="34829"/>
                  </a:lnTo>
                  <a:lnTo>
                    <a:pt x="6605" y="36182"/>
                  </a:lnTo>
                  <a:lnTo>
                    <a:pt x="6283" y="37253"/>
                  </a:lnTo>
                  <a:lnTo>
                    <a:pt x="7502" y="38566"/>
                  </a:lnTo>
                  <a:lnTo>
                    <a:pt x="7221" y="40241"/>
                  </a:lnTo>
                  <a:lnTo>
                    <a:pt x="5828" y="40616"/>
                  </a:lnTo>
                  <a:lnTo>
                    <a:pt x="5439" y="42411"/>
                  </a:lnTo>
                  <a:lnTo>
                    <a:pt x="6149" y="44447"/>
                  </a:lnTo>
                  <a:lnTo>
                    <a:pt x="4796" y="44219"/>
                  </a:lnTo>
                  <a:lnTo>
                    <a:pt x="6364" y="49229"/>
                  </a:lnTo>
                  <a:lnTo>
                    <a:pt x="7837" y="49684"/>
                  </a:lnTo>
                  <a:lnTo>
                    <a:pt x="7837" y="51961"/>
                  </a:lnTo>
                  <a:lnTo>
                    <a:pt x="8520" y="52698"/>
                  </a:lnTo>
                  <a:lnTo>
                    <a:pt x="8078" y="54332"/>
                  </a:lnTo>
                  <a:lnTo>
                    <a:pt x="9793" y="53649"/>
                  </a:lnTo>
                  <a:lnTo>
                    <a:pt x="10476" y="51238"/>
                  </a:lnTo>
                  <a:lnTo>
                    <a:pt x="11173" y="52591"/>
                  </a:lnTo>
                  <a:lnTo>
                    <a:pt x="13101" y="50970"/>
                  </a:lnTo>
                  <a:lnTo>
                    <a:pt x="18540" y="48305"/>
                  </a:lnTo>
                  <a:lnTo>
                    <a:pt x="20523" y="48345"/>
                  </a:lnTo>
                  <a:lnTo>
                    <a:pt x="20616" y="49430"/>
                  </a:lnTo>
                  <a:lnTo>
                    <a:pt x="22384" y="48157"/>
                  </a:lnTo>
                  <a:lnTo>
                    <a:pt x="23456" y="48532"/>
                  </a:lnTo>
                  <a:lnTo>
                    <a:pt x="24086" y="50622"/>
                  </a:lnTo>
                  <a:lnTo>
                    <a:pt x="26202" y="50314"/>
                  </a:lnTo>
                  <a:lnTo>
                    <a:pt x="26818" y="51359"/>
                  </a:lnTo>
                  <a:lnTo>
                    <a:pt x="27970" y="50930"/>
                  </a:lnTo>
                  <a:lnTo>
                    <a:pt x="27488" y="49390"/>
                  </a:lnTo>
                  <a:lnTo>
                    <a:pt x="30315" y="48492"/>
                  </a:lnTo>
                  <a:lnTo>
                    <a:pt x="32686" y="49001"/>
                  </a:lnTo>
                  <a:lnTo>
                    <a:pt x="36235" y="46309"/>
                  </a:lnTo>
                  <a:lnTo>
                    <a:pt x="35820" y="45157"/>
                  </a:lnTo>
                  <a:lnTo>
                    <a:pt x="37454" y="44460"/>
                  </a:lnTo>
                  <a:lnTo>
                    <a:pt x="38472" y="37066"/>
                  </a:lnTo>
                  <a:lnTo>
                    <a:pt x="37762" y="36918"/>
                  </a:lnTo>
                  <a:lnTo>
                    <a:pt x="36892" y="37494"/>
                  </a:lnTo>
                  <a:lnTo>
                    <a:pt x="36892" y="37494"/>
                  </a:lnTo>
                  <a:lnTo>
                    <a:pt x="37280" y="35244"/>
                  </a:lnTo>
                  <a:lnTo>
                    <a:pt x="37294" y="28252"/>
                  </a:lnTo>
                  <a:lnTo>
                    <a:pt x="36048" y="26403"/>
                  </a:lnTo>
                  <a:lnTo>
                    <a:pt x="36784" y="22117"/>
                  </a:lnTo>
                  <a:lnTo>
                    <a:pt x="32150" y="13744"/>
                  </a:lnTo>
                  <a:lnTo>
                    <a:pt x="27676" y="7221"/>
                  </a:lnTo>
                  <a:lnTo>
                    <a:pt x="25224" y="1"/>
                  </a:ln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4" name="Google Shape;104;p25"/>
          <p:cNvPicPr preferRelativeResize="0"/>
          <p:nvPr/>
        </p:nvPicPr>
        <p:blipFill>
          <a:blip r:embed="rId3">
            <a:alphaModFix/>
          </a:blip>
          <a:stretch>
            <a:fillRect/>
          </a:stretch>
        </p:blipFill>
        <p:spPr>
          <a:xfrm>
            <a:off x="1194900" y="3691175"/>
            <a:ext cx="572700" cy="572700"/>
          </a:xfrm>
          <a:prstGeom prst="rect">
            <a:avLst/>
          </a:prstGeom>
          <a:noFill/>
          <a:ln>
            <a:noFill/>
          </a:ln>
        </p:spPr>
      </p:pic>
      <p:pic>
        <p:nvPicPr>
          <p:cNvPr id="105" name="Google Shape;105;p25"/>
          <p:cNvPicPr preferRelativeResize="0"/>
          <p:nvPr/>
        </p:nvPicPr>
        <p:blipFill>
          <a:blip r:embed="rId4">
            <a:alphaModFix/>
          </a:blip>
          <a:stretch>
            <a:fillRect/>
          </a:stretch>
        </p:blipFill>
        <p:spPr>
          <a:xfrm rot="-2700044" flipH="1">
            <a:off x="409824" y="2018207"/>
            <a:ext cx="982327" cy="1107085"/>
          </a:xfrm>
          <a:prstGeom prst="rect">
            <a:avLst/>
          </a:prstGeom>
          <a:noFill/>
          <a:ln>
            <a:noFill/>
          </a:ln>
        </p:spPr>
      </p:pic>
      <p:pic>
        <p:nvPicPr>
          <p:cNvPr id="106" name="Google Shape;106;p25"/>
          <p:cNvPicPr preferRelativeResize="0"/>
          <p:nvPr/>
        </p:nvPicPr>
        <p:blipFill>
          <a:blip r:embed="rId5">
            <a:alphaModFix/>
          </a:blip>
          <a:stretch>
            <a:fillRect/>
          </a:stretch>
        </p:blipFill>
        <p:spPr>
          <a:xfrm>
            <a:off x="7206275" y="1657050"/>
            <a:ext cx="914700" cy="914700"/>
          </a:xfrm>
          <a:prstGeom prst="rect">
            <a:avLst/>
          </a:prstGeom>
          <a:noFill/>
          <a:ln>
            <a:noFill/>
          </a:ln>
        </p:spPr>
      </p:pic>
      <p:pic>
        <p:nvPicPr>
          <p:cNvPr id="107" name="Google Shape;107;p25"/>
          <p:cNvPicPr preferRelativeResize="0"/>
          <p:nvPr/>
        </p:nvPicPr>
        <p:blipFill>
          <a:blip r:embed="rId6">
            <a:alphaModFix/>
          </a:blip>
          <a:stretch>
            <a:fillRect/>
          </a:stretch>
        </p:blipFill>
        <p:spPr>
          <a:xfrm rot="-2897137">
            <a:off x="785644" y="1612819"/>
            <a:ext cx="1664011" cy="1664011"/>
          </a:xfrm>
          <a:prstGeom prst="rect">
            <a:avLst/>
          </a:prstGeom>
          <a:noFill/>
          <a:ln>
            <a:noFill/>
          </a:ln>
        </p:spPr>
      </p:pic>
      <p:pic>
        <p:nvPicPr>
          <p:cNvPr id="108" name="Google Shape;108;p25"/>
          <p:cNvPicPr preferRelativeResize="0"/>
          <p:nvPr/>
        </p:nvPicPr>
        <p:blipFill>
          <a:blip r:embed="rId7">
            <a:alphaModFix/>
          </a:blip>
          <a:stretch>
            <a:fillRect/>
          </a:stretch>
        </p:blipFill>
        <p:spPr>
          <a:xfrm>
            <a:off x="1277174" y="749401"/>
            <a:ext cx="408150" cy="408150"/>
          </a:xfrm>
          <a:prstGeom prst="rect">
            <a:avLst/>
          </a:prstGeom>
          <a:noFill/>
          <a:ln>
            <a:noFill/>
          </a:ln>
        </p:spPr>
      </p:pic>
      <p:sp>
        <p:nvSpPr>
          <p:cNvPr id="109" name="Google Shape;109;p25"/>
          <p:cNvSpPr txBox="1"/>
          <p:nvPr/>
        </p:nvSpPr>
        <p:spPr>
          <a:xfrm>
            <a:off x="5066075" y="3053888"/>
            <a:ext cx="3054900" cy="5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2000">
                <a:solidFill>
                  <a:schemeClr val="dk1"/>
                </a:solidFill>
                <a:latin typeface="Do Hyeon"/>
                <a:ea typeface="Do Hyeon"/>
                <a:cs typeface="Do Hyeon"/>
                <a:sym typeface="Do Hyeon"/>
              </a:rPr>
              <a:t> 잘 도착했지롱~</a:t>
            </a:r>
            <a:endParaRPr>
              <a:latin typeface="Roboto"/>
              <a:ea typeface="Roboto"/>
              <a:cs typeface="Roboto"/>
              <a:sym typeface="Roboto"/>
            </a:endParaRPr>
          </a:p>
        </p:txBody>
      </p:sp>
      <p:sp>
        <p:nvSpPr>
          <p:cNvPr id="110" name="Google Shape;110;p25"/>
          <p:cNvSpPr/>
          <p:nvPr/>
        </p:nvSpPr>
        <p:spPr>
          <a:xfrm>
            <a:off x="2746851" y="1310524"/>
            <a:ext cx="250077" cy="209074"/>
          </a:xfrm>
          <a:custGeom>
            <a:avLst/>
            <a:gdLst/>
            <a:ahLst/>
            <a:cxnLst/>
            <a:rect l="l" t="t" r="r" b="b"/>
            <a:pathLst>
              <a:path w="2533" h="3296" extrusionOk="0">
                <a:moveTo>
                  <a:pt x="1836" y="0"/>
                </a:moveTo>
                <a:lnTo>
                  <a:pt x="121" y="764"/>
                </a:lnTo>
                <a:lnTo>
                  <a:pt x="1" y="1889"/>
                </a:lnTo>
                <a:lnTo>
                  <a:pt x="322" y="3296"/>
                </a:lnTo>
                <a:lnTo>
                  <a:pt x="1407" y="3202"/>
                </a:lnTo>
                <a:lnTo>
                  <a:pt x="2318" y="2345"/>
                </a:lnTo>
                <a:lnTo>
                  <a:pt x="2532" y="657"/>
                </a:lnTo>
                <a:lnTo>
                  <a:pt x="1836" y="0"/>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5"/>
          <p:cNvSpPr/>
          <p:nvPr/>
        </p:nvSpPr>
        <p:spPr>
          <a:xfrm>
            <a:off x="3030403" y="1557767"/>
            <a:ext cx="117695" cy="138554"/>
          </a:xfrm>
          <a:custGeom>
            <a:avLst/>
            <a:gdLst/>
            <a:ahLst/>
            <a:cxnLst/>
            <a:rect l="l" t="t" r="r" b="b"/>
            <a:pathLst>
              <a:path w="2493" h="2935" extrusionOk="0">
                <a:moveTo>
                  <a:pt x="2157" y="1"/>
                </a:moveTo>
                <a:lnTo>
                  <a:pt x="1220" y="978"/>
                </a:lnTo>
                <a:lnTo>
                  <a:pt x="563" y="831"/>
                </a:lnTo>
                <a:lnTo>
                  <a:pt x="1" y="1407"/>
                </a:lnTo>
                <a:lnTo>
                  <a:pt x="617" y="2934"/>
                </a:lnTo>
                <a:lnTo>
                  <a:pt x="1515" y="2626"/>
                </a:lnTo>
                <a:lnTo>
                  <a:pt x="2291" y="2787"/>
                </a:lnTo>
                <a:lnTo>
                  <a:pt x="2492" y="1139"/>
                </a:lnTo>
                <a:lnTo>
                  <a:pt x="2157" y="1"/>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및 방법 </a:t>
            </a:r>
            <a:endParaRPr/>
          </a:p>
        </p:txBody>
      </p:sp>
      <p:sp>
        <p:nvSpPr>
          <p:cNvPr id="245" name="Google Shape;245;p34"/>
          <p:cNvSpPr txBox="1"/>
          <p:nvPr/>
        </p:nvSpPr>
        <p:spPr>
          <a:xfrm>
            <a:off x="156447" y="2081122"/>
            <a:ext cx="15927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사전 기획</a:t>
            </a:r>
            <a:endParaRPr sz="1600" b="1">
              <a:solidFill>
                <a:schemeClr val="accent2"/>
              </a:solidFill>
              <a:latin typeface="Fira Sans Extra Condensed"/>
              <a:ea typeface="Fira Sans Extra Condensed"/>
              <a:cs typeface="Fira Sans Extra Condensed"/>
              <a:sym typeface="Fira Sans Extra Condensed"/>
            </a:endParaRPr>
          </a:p>
        </p:txBody>
      </p:sp>
      <p:sp>
        <p:nvSpPr>
          <p:cNvPr id="246" name="Google Shape;246;p34"/>
          <p:cNvSpPr txBox="1"/>
          <p:nvPr/>
        </p:nvSpPr>
        <p:spPr>
          <a:xfrm>
            <a:off x="1649297" y="2223447"/>
            <a:ext cx="15927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데이터 수집</a:t>
            </a:r>
            <a:endParaRPr sz="1600" b="1">
              <a:solidFill>
                <a:schemeClr val="accent2"/>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sz="1600" b="1">
              <a:solidFill>
                <a:schemeClr val="accent2"/>
              </a:solidFill>
              <a:latin typeface="Fira Sans Extra Condensed"/>
              <a:ea typeface="Fira Sans Extra Condensed"/>
              <a:cs typeface="Fira Sans Extra Condensed"/>
              <a:sym typeface="Fira Sans Extra Condensed"/>
            </a:endParaRPr>
          </a:p>
        </p:txBody>
      </p:sp>
      <p:sp>
        <p:nvSpPr>
          <p:cNvPr id="247" name="Google Shape;247;p34"/>
          <p:cNvSpPr txBox="1"/>
          <p:nvPr/>
        </p:nvSpPr>
        <p:spPr>
          <a:xfrm>
            <a:off x="3165797" y="2121722"/>
            <a:ext cx="15927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데이터 전처리</a:t>
            </a:r>
            <a:endParaRPr sz="1600" b="1">
              <a:solidFill>
                <a:schemeClr val="accent2"/>
              </a:solidFill>
              <a:latin typeface="Fira Sans Extra Condensed"/>
              <a:ea typeface="Fira Sans Extra Condensed"/>
              <a:cs typeface="Fira Sans Extra Condensed"/>
              <a:sym typeface="Fira Sans Extra Condensed"/>
            </a:endParaRPr>
          </a:p>
        </p:txBody>
      </p:sp>
      <p:sp>
        <p:nvSpPr>
          <p:cNvPr id="248" name="Google Shape;248;p34"/>
          <p:cNvSpPr txBox="1"/>
          <p:nvPr/>
        </p:nvSpPr>
        <p:spPr>
          <a:xfrm>
            <a:off x="4602372" y="2121722"/>
            <a:ext cx="15927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인사이트</a:t>
            </a:r>
            <a:endParaRPr sz="1600" b="1">
              <a:solidFill>
                <a:schemeClr val="accent2"/>
              </a:solidFill>
              <a:latin typeface="Fira Sans Extra Condensed"/>
              <a:ea typeface="Fira Sans Extra Condensed"/>
              <a:cs typeface="Fira Sans Extra Condensed"/>
              <a:sym typeface="Fira Sans Extra Condensed"/>
            </a:endParaRPr>
          </a:p>
        </p:txBody>
      </p:sp>
      <p:sp>
        <p:nvSpPr>
          <p:cNvPr id="249" name="Google Shape;249;p34"/>
          <p:cNvSpPr txBox="1"/>
          <p:nvPr/>
        </p:nvSpPr>
        <p:spPr>
          <a:xfrm>
            <a:off x="6050297" y="2081122"/>
            <a:ext cx="15927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서비스 구축</a:t>
            </a:r>
            <a:endParaRPr sz="1600" b="1">
              <a:solidFill>
                <a:schemeClr val="accent2"/>
              </a:solidFill>
              <a:latin typeface="Fira Sans Extra Condensed"/>
              <a:ea typeface="Fira Sans Extra Condensed"/>
              <a:cs typeface="Fira Sans Extra Condensed"/>
              <a:sym typeface="Fira Sans Extra Condensed"/>
            </a:endParaRPr>
          </a:p>
        </p:txBody>
      </p:sp>
      <p:sp>
        <p:nvSpPr>
          <p:cNvPr id="250" name="Google Shape;250;p34"/>
          <p:cNvSpPr txBox="1"/>
          <p:nvPr/>
        </p:nvSpPr>
        <p:spPr>
          <a:xfrm>
            <a:off x="-72150" y="2495550"/>
            <a:ext cx="1721400" cy="1961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프로젝트 기획 및 주제 선정</a:t>
            </a:r>
            <a:endParaRPr sz="1200">
              <a:solidFill>
                <a:srgbClr val="272727"/>
              </a:solidFill>
              <a:latin typeface="Do Hyeon"/>
              <a:ea typeface="Do Hyeon"/>
              <a:cs typeface="Do Hyeon"/>
              <a:sym typeface="Do Hyeon"/>
            </a:endParaRPr>
          </a:p>
          <a:p>
            <a:pPr marL="457200" lvl="0" indent="-304800" algn="l" rtl="0">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기획안 작성</a:t>
            </a:r>
            <a:endParaRPr sz="1200">
              <a:solidFill>
                <a:srgbClr val="272727"/>
              </a:solidFill>
              <a:latin typeface="Do Hyeon"/>
              <a:ea typeface="Do Hyeon"/>
              <a:cs typeface="Do Hyeon"/>
              <a:sym typeface="Do Hyeon"/>
            </a:endParaRPr>
          </a:p>
          <a:p>
            <a:pPr marL="0" lvl="0" indent="0" algn="l" rtl="0">
              <a:lnSpc>
                <a:spcPct val="100000"/>
              </a:lnSpc>
              <a:spcBef>
                <a:spcPts val="1600"/>
              </a:spcBef>
              <a:spcAft>
                <a:spcPts val="1600"/>
              </a:spcAft>
              <a:buNone/>
            </a:pPr>
            <a:endParaRPr sz="1200">
              <a:solidFill>
                <a:srgbClr val="272727"/>
              </a:solidFill>
              <a:latin typeface="Do Hyeon"/>
              <a:ea typeface="Do Hyeon"/>
              <a:cs typeface="Do Hyeon"/>
              <a:sym typeface="Do Hyeon"/>
            </a:endParaRPr>
          </a:p>
        </p:txBody>
      </p:sp>
      <p:sp>
        <p:nvSpPr>
          <p:cNvPr id="251" name="Google Shape;251;p34"/>
          <p:cNvSpPr txBox="1"/>
          <p:nvPr/>
        </p:nvSpPr>
        <p:spPr>
          <a:xfrm>
            <a:off x="1383200" y="2539050"/>
            <a:ext cx="1687500" cy="1961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필요 데이터 및 수집 절차 정의</a:t>
            </a:r>
            <a:endParaRPr sz="1200">
              <a:solidFill>
                <a:srgbClr val="272727"/>
              </a:solidFill>
              <a:latin typeface="Do Hyeon"/>
              <a:ea typeface="Do Hyeon"/>
              <a:cs typeface="Do Hyeon"/>
              <a:sym typeface="Do Hyeon"/>
            </a:endParaRPr>
          </a:p>
          <a:p>
            <a:pPr marL="457200" lvl="0" indent="-304800" algn="l" rtl="0">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외부 데이터 수집</a:t>
            </a:r>
            <a:endParaRPr sz="1200">
              <a:solidFill>
                <a:srgbClr val="272727"/>
              </a:solidFill>
              <a:latin typeface="Do Hyeon"/>
              <a:ea typeface="Do Hyeon"/>
              <a:cs typeface="Do Hyeon"/>
              <a:sym typeface="Do Hyeon"/>
            </a:endParaRPr>
          </a:p>
          <a:p>
            <a:pPr marL="0" lvl="0" indent="0" algn="l" rtl="0">
              <a:lnSpc>
                <a:spcPct val="100000"/>
              </a:lnSpc>
              <a:spcBef>
                <a:spcPts val="1600"/>
              </a:spcBef>
              <a:spcAft>
                <a:spcPts val="1600"/>
              </a:spcAft>
              <a:buNone/>
            </a:pPr>
            <a:endParaRPr sz="1200">
              <a:solidFill>
                <a:srgbClr val="272727"/>
              </a:solidFill>
              <a:latin typeface="Do Hyeon"/>
              <a:ea typeface="Do Hyeon"/>
              <a:cs typeface="Do Hyeon"/>
              <a:sym typeface="Do Hyeon"/>
            </a:endParaRPr>
          </a:p>
        </p:txBody>
      </p:sp>
      <p:sp>
        <p:nvSpPr>
          <p:cNvPr id="252" name="Google Shape;252;p34"/>
          <p:cNvSpPr txBox="1"/>
          <p:nvPr/>
        </p:nvSpPr>
        <p:spPr>
          <a:xfrm>
            <a:off x="2861000" y="2543825"/>
            <a:ext cx="1741500" cy="1961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데이터 정제 및 정규화 </a:t>
            </a:r>
            <a:endParaRPr sz="1200">
              <a:solidFill>
                <a:srgbClr val="272727"/>
              </a:solidFill>
              <a:latin typeface="Do Hyeon"/>
              <a:ea typeface="Do Hyeon"/>
              <a:cs typeface="Do Hyeon"/>
              <a:sym typeface="Do Hyeon"/>
            </a:endParaRPr>
          </a:p>
          <a:p>
            <a:pPr marL="0" lvl="0" indent="0" algn="l" rtl="0">
              <a:lnSpc>
                <a:spcPct val="100000"/>
              </a:lnSpc>
              <a:spcBef>
                <a:spcPts val="1600"/>
              </a:spcBef>
              <a:spcAft>
                <a:spcPts val="1600"/>
              </a:spcAft>
              <a:buNone/>
            </a:pPr>
            <a:endParaRPr sz="1200">
              <a:solidFill>
                <a:srgbClr val="272727"/>
              </a:solidFill>
              <a:latin typeface="Do Hyeon"/>
              <a:ea typeface="Do Hyeon"/>
              <a:cs typeface="Do Hyeon"/>
              <a:sym typeface="Do Hyeon"/>
            </a:endParaRPr>
          </a:p>
        </p:txBody>
      </p:sp>
      <p:sp>
        <p:nvSpPr>
          <p:cNvPr id="253" name="Google Shape;253;p34"/>
          <p:cNvSpPr txBox="1"/>
          <p:nvPr/>
        </p:nvSpPr>
        <p:spPr>
          <a:xfrm>
            <a:off x="5909000" y="2543825"/>
            <a:ext cx="1741500" cy="1961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웹 페이지 구현 </a:t>
            </a:r>
            <a:endParaRPr sz="1200">
              <a:solidFill>
                <a:srgbClr val="272727"/>
              </a:solidFill>
              <a:latin typeface="Do Hyeon"/>
              <a:ea typeface="Do Hyeon"/>
              <a:cs typeface="Do Hyeon"/>
              <a:sym typeface="Do Hyeon"/>
            </a:endParaRPr>
          </a:p>
          <a:p>
            <a:pPr marL="457200" lvl="0" indent="-304800" algn="l" rtl="0">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모바일 플랫폼 구현 계획 </a:t>
            </a:r>
            <a:endParaRPr sz="1200">
              <a:solidFill>
                <a:srgbClr val="272727"/>
              </a:solidFill>
              <a:latin typeface="Do Hyeon"/>
              <a:ea typeface="Do Hyeon"/>
              <a:cs typeface="Do Hyeon"/>
              <a:sym typeface="Do Hyeon"/>
            </a:endParaRPr>
          </a:p>
          <a:p>
            <a:pPr marL="0" lvl="0" indent="0" algn="l" rtl="0">
              <a:lnSpc>
                <a:spcPct val="100000"/>
              </a:lnSpc>
              <a:spcBef>
                <a:spcPts val="1600"/>
              </a:spcBef>
              <a:spcAft>
                <a:spcPts val="1600"/>
              </a:spcAft>
              <a:buNone/>
            </a:pPr>
            <a:endParaRPr sz="1200">
              <a:solidFill>
                <a:srgbClr val="272727"/>
              </a:solidFill>
              <a:latin typeface="Do Hyeon"/>
              <a:ea typeface="Do Hyeon"/>
              <a:cs typeface="Do Hyeon"/>
              <a:sym typeface="Do Hyeon"/>
            </a:endParaRPr>
          </a:p>
        </p:txBody>
      </p:sp>
      <p:sp>
        <p:nvSpPr>
          <p:cNvPr id="254" name="Google Shape;254;p34"/>
          <p:cNvSpPr txBox="1"/>
          <p:nvPr/>
        </p:nvSpPr>
        <p:spPr>
          <a:xfrm>
            <a:off x="7359875" y="2543825"/>
            <a:ext cx="1794600" cy="1961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실무 활용 가능 정도, 완성도에 대한 자체 평가 및 느낀점 </a:t>
            </a:r>
            <a:endParaRPr sz="1200">
              <a:solidFill>
                <a:srgbClr val="272727"/>
              </a:solidFill>
              <a:latin typeface="Do Hyeon"/>
              <a:ea typeface="Do Hyeon"/>
              <a:cs typeface="Do Hyeon"/>
              <a:sym typeface="Do Hyeon"/>
            </a:endParaRPr>
          </a:p>
        </p:txBody>
      </p:sp>
      <p:sp>
        <p:nvSpPr>
          <p:cNvPr id="255" name="Google Shape;255;p34"/>
          <p:cNvSpPr txBox="1"/>
          <p:nvPr/>
        </p:nvSpPr>
        <p:spPr>
          <a:xfrm>
            <a:off x="7583347" y="2103747"/>
            <a:ext cx="15927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회고 / 피드백</a:t>
            </a:r>
            <a:endParaRPr sz="1600" b="1">
              <a:solidFill>
                <a:schemeClr val="accent2"/>
              </a:solidFill>
              <a:latin typeface="Fira Sans Extra Condensed"/>
              <a:ea typeface="Fira Sans Extra Condensed"/>
              <a:cs typeface="Fira Sans Extra Condensed"/>
              <a:sym typeface="Fira Sans Extra Condensed"/>
            </a:endParaRPr>
          </a:p>
        </p:txBody>
      </p:sp>
      <p:sp>
        <p:nvSpPr>
          <p:cNvPr id="256" name="Google Shape;256;p34"/>
          <p:cNvSpPr txBox="1"/>
          <p:nvPr/>
        </p:nvSpPr>
        <p:spPr>
          <a:xfrm>
            <a:off x="2998650" y="4356400"/>
            <a:ext cx="3299100" cy="503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latin typeface="Fira Sans Extra Condensed"/>
                <a:ea typeface="Fira Sans Extra Condensed"/>
                <a:cs typeface="Fira Sans Extra Condensed"/>
                <a:sym typeface="Fira Sans Extra Condensed"/>
              </a:rPr>
              <a:t>총 프로젝트 기간</a:t>
            </a:r>
            <a:endParaRPr b="1">
              <a:latin typeface="Fira Sans Extra Condensed"/>
              <a:ea typeface="Fira Sans Extra Condensed"/>
              <a:cs typeface="Fira Sans Extra Condensed"/>
              <a:sym typeface="Fira Sans Extra Condensed"/>
            </a:endParaRPr>
          </a:p>
          <a:p>
            <a:pPr marL="0" lvl="0" indent="0" algn="ctr" rtl="0">
              <a:lnSpc>
                <a:spcPct val="115000"/>
              </a:lnSpc>
              <a:spcBef>
                <a:spcPts val="0"/>
              </a:spcBef>
              <a:spcAft>
                <a:spcPts val="0"/>
              </a:spcAft>
              <a:buNone/>
            </a:pPr>
            <a:r>
              <a:rPr lang="en-GB" b="1">
                <a:latin typeface="Fira Sans Extra Condensed"/>
                <a:ea typeface="Fira Sans Extra Condensed"/>
                <a:cs typeface="Fira Sans Extra Condensed"/>
                <a:sym typeface="Fira Sans Extra Condensed"/>
              </a:rPr>
              <a:t> 07.19 ~ 07.31  </a:t>
            </a:r>
            <a:endParaRPr b="1">
              <a:latin typeface="Fira Sans Extra Condensed"/>
              <a:ea typeface="Fira Sans Extra Condensed"/>
              <a:cs typeface="Fira Sans Extra Condensed"/>
              <a:sym typeface="Fira Sans Extra Condensed"/>
            </a:endParaRPr>
          </a:p>
        </p:txBody>
      </p:sp>
      <p:pic>
        <p:nvPicPr>
          <p:cNvPr id="257" name="Google Shape;257;p34"/>
          <p:cNvPicPr preferRelativeResize="0"/>
          <p:nvPr/>
        </p:nvPicPr>
        <p:blipFill>
          <a:blip r:embed="rId3">
            <a:alphaModFix/>
          </a:blip>
          <a:stretch>
            <a:fillRect/>
          </a:stretch>
        </p:blipFill>
        <p:spPr>
          <a:xfrm>
            <a:off x="228600" y="1581288"/>
            <a:ext cx="8839202" cy="360059"/>
          </a:xfrm>
          <a:prstGeom prst="rect">
            <a:avLst/>
          </a:prstGeom>
          <a:noFill/>
          <a:ln>
            <a:noFill/>
          </a:ln>
        </p:spPr>
      </p:pic>
      <p:sp>
        <p:nvSpPr>
          <p:cNvPr id="258" name="Google Shape;258;p34"/>
          <p:cNvSpPr txBox="1"/>
          <p:nvPr/>
        </p:nvSpPr>
        <p:spPr>
          <a:xfrm>
            <a:off x="6135547" y="2103747"/>
            <a:ext cx="15927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accent2"/>
              </a:solidFill>
              <a:latin typeface="Fira Sans Extra Condensed"/>
              <a:ea typeface="Fira Sans Extra Condensed"/>
              <a:cs typeface="Fira Sans Extra Condensed"/>
              <a:sym typeface="Fira Sans Extra Condensed"/>
            </a:endParaRPr>
          </a:p>
        </p:txBody>
      </p:sp>
      <p:sp>
        <p:nvSpPr>
          <p:cNvPr id="259" name="Google Shape;259;p34"/>
          <p:cNvSpPr txBox="1"/>
          <p:nvPr/>
        </p:nvSpPr>
        <p:spPr>
          <a:xfrm>
            <a:off x="4453575" y="2505550"/>
            <a:ext cx="1741500" cy="572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대시 보드를 통해 인사이트 도출</a:t>
            </a:r>
            <a:endParaRPr sz="1200">
              <a:solidFill>
                <a:srgbClr val="272727"/>
              </a:solidFill>
              <a:latin typeface="Do Hyeon"/>
              <a:ea typeface="Do Hyeon"/>
              <a:cs typeface="Do Hyeon"/>
              <a:sym typeface="Do Hyeon"/>
            </a:endParaRPr>
          </a:p>
          <a:p>
            <a:pPr marL="0" lvl="0" indent="0" algn="l" rtl="0">
              <a:lnSpc>
                <a:spcPct val="100000"/>
              </a:lnSpc>
              <a:spcBef>
                <a:spcPts val="1600"/>
              </a:spcBef>
              <a:spcAft>
                <a:spcPts val="1600"/>
              </a:spcAft>
              <a:buNone/>
            </a:pPr>
            <a:endParaRPr sz="1200">
              <a:solidFill>
                <a:srgbClr val="272727"/>
              </a:solidFill>
              <a:latin typeface="Do Hyeon"/>
              <a:ea typeface="Do Hyeon"/>
              <a:cs typeface="Do Hyeon"/>
              <a:sym typeface="Do Hyeon"/>
            </a:endParaRPr>
          </a:p>
        </p:txBody>
      </p:sp>
      <p:sp>
        <p:nvSpPr>
          <p:cNvPr id="260" name="Google Shape;260;p34"/>
          <p:cNvSpPr/>
          <p:nvPr/>
        </p:nvSpPr>
        <p:spPr>
          <a:xfrm>
            <a:off x="178275" y="3354425"/>
            <a:ext cx="8839200" cy="26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p:nvPr/>
        </p:nvSpPr>
        <p:spPr>
          <a:xfrm>
            <a:off x="15156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66" name="Google Shape;266;p35"/>
          <p:cNvPicPr preferRelativeResize="0"/>
          <p:nvPr/>
        </p:nvPicPr>
        <p:blipFill>
          <a:blip r:embed="rId3">
            <a:alphaModFix/>
          </a:blip>
          <a:stretch>
            <a:fillRect/>
          </a:stretch>
        </p:blipFill>
        <p:spPr>
          <a:xfrm>
            <a:off x="5543737" y="1228428"/>
            <a:ext cx="648200" cy="648200"/>
          </a:xfrm>
          <a:prstGeom prst="rect">
            <a:avLst/>
          </a:prstGeom>
          <a:noFill/>
          <a:ln>
            <a:noFill/>
          </a:ln>
        </p:spPr>
      </p:pic>
      <p:pic>
        <p:nvPicPr>
          <p:cNvPr id="267" name="Google Shape;267;p35"/>
          <p:cNvPicPr preferRelativeResize="0"/>
          <p:nvPr/>
        </p:nvPicPr>
        <p:blipFill>
          <a:blip r:embed="rId4">
            <a:alphaModFix/>
          </a:blip>
          <a:stretch>
            <a:fillRect/>
          </a:stretch>
        </p:blipFill>
        <p:spPr>
          <a:xfrm>
            <a:off x="1347450" y="2528862"/>
            <a:ext cx="783300" cy="828000"/>
          </a:xfrm>
          <a:prstGeom prst="rect">
            <a:avLst/>
          </a:prstGeom>
          <a:noFill/>
          <a:ln>
            <a:noFill/>
          </a:ln>
        </p:spPr>
      </p:pic>
      <p:pic>
        <p:nvPicPr>
          <p:cNvPr id="268" name="Google Shape;268;p35"/>
          <p:cNvPicPr preferRelativeResize="0"/>
          <p:nvPr/>
        </p:nvPicPr>
        <p:blipFill rotWithShape="1">
          <a:blip r:embed="rId5">
            <a:alphaModFix/>
          </a:blip>
          <a:srcRect l="8766" t="2301" r="7579" b="8825"/>
          <a:stretch/>
        </p:blipFill>
        <p:spPr>
          <a:xfrm>
            <a:off x="6263225" y="2596387"/>
            <a:ext cx="1087800" cy="692925"/>
          </a:xfrm>
          <a:prstGeom prst="rect">
            <a:avLst/>
          </a:prstGeom>
          <a:noFill/>
          <a:ln>
            <a:noFill/>
          </a:ln>
        </p:spPr>
      </p:pic>
      <p:pic>
        <p:nvPicPr>
          <p:cNvPr id="269" name="Google Shape;269;p35"/>
          <p:cNvPicPr preferRelativeResize="0"/>
          <p:nvPr/>
        </p:nvPicPr>
        <p:blipFill>
          <a:blip r:embed="rId6">
            <a:alphaModFix/>
          </a:blip>
          <a:stretch>
            <a:fillRect/>
          </a:stretch>
        </p:blipFill>
        <p:spPr>
          <a:xfrm>
            <a:off x="160600" y="2501838"/>
            <a:ext cx="882001" cy="882001"/>
          </a:xfrm>
          <a:prstGeom prst="rect">
            <a:avLst/>
          </a:prstGeom>
          <a:noFill/>
          <a:ln>
            <a:noFill/>
          </a:ln>
        </p:spPr>
      </p:pic>
      <p:pic>
        <p:nvPicPr>
          <p:cNvPr id="270" name="Google Shape;270;p35"/>
          <p:cNvPicPr preferRelativeResize="0"/>
          <p:nvPr/>
        </p:nvPicPr>
        <p:blipFill>
          <a:blip r:embed="rId7">
            <a:alphaModFix/>
          </a:blip>
          <a:stretch>
            <a:fillRect/>
          </a:stretch>
        </p:blipFill>
        <p:spPr>
          <a:xfrm>
            <a:off x="4487813" y="3696150"/>
            <a:ext cx="882001" cy="882001"/>
          </a:xfrm>
          <a:prstGeom prst="rect">
            <a:avLst/>
          </a:prstGeom>
          <a:noFill/>
          <a:ln>
            <a:noFill/>
          </a:ln>
        </p:spPr>
      </p:pic>
      <p:pic>
        <p:nvPicPr>
          <p:cNvPr id="271" name="Google Shape;271;p35"/>
          <p:cNvPicPr preferRelativeResize="0"/>
          <p:nvPr/>
        </p:nvPicPr>
        <p:blipFill>
          <a:blip r:embed="rId8">
            <a:alphaModFix/>
          </a:blip>
          <a:stretch>
            <a:fillRect/>
          </a:stretch>
        </p:blipFill>
        <p:spPr>
          <a:xfrm>
            <a:off x="2435588" y="2430538"/>
            <a:ext cx="783300" cy="1024631"/>
          </a:xfrm>
          <a:prstGeom prst="rect">
            <a:avLst/>
          </a:prstGeom>
          <a:noFill/>
          <a:ln>
            <a:noFill/>
          </a:ln>
        </p:spPr>
      </p:pic>
      <p:sp>
        <p:nvSpPr>
          <p:cNvPr id="272" name="Google Shape;272;p35"/>
          <p:cNvSpPr txBox="1"/>
          <p:nvPr/>
        </p:nvSpPr>
        <p:spPr>
          <a:xfrm>
            <a:off x="6523178" y="2848202"/>
            <a:ext cx="567900" cy="3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Do Hyeon"/>
                <a:ea typeface="Do Hyeon"/>
                <a:cs typeface="Do Hyeon"/>
                <a:sym typeface="Do Hyeon"/>
              </a:rPr>
              <a:t>WEB</a:t>
            </a:r>
            <a:endParaRPr sz="1600">
              <a:latin typeface="Do Hyeon"/>
              <a:ea typeface="Do Hyeon"/>
              <a:cs typeface="Do Hyeon"/>
              <a:sym typeface="Do Hyeon"/>
            </a:endParaRPr>
          </a:p>
        </p:txBody>
      </p:sp>
      <p:pic>
        <p:nvPicPr>
          <p:cNvPr id="273" name="Google Shape;273;p35"/>
          <p:cNvPicPr preferRelativeResize="0"/>
          <p:nvPr/>
        </p:nvPicPr>
        <p:blipFill>
          <a:blip r:embed="rId9">
            <a:alphaModFix/>
          </a:blip>
          <a:stretch>
            <a:fillRect/>
          </a:stretch>
        </p:blipFill>
        <p:spPr>
          <a:xfrm>
            <a:off x="8092276" y="2430562"/>
            <a:ext cx="882001" cy="843594"/>
          </a:xfrm>
          <a:prstGeom prst="rect">
            <a:avLst/>
          </a:prstGeom>
          <a:noFill/>
          <a:ln>
            <a:noFill/>
          </a:ln>
        </p:spPr>
      </p:pic>
      <p:pic>
        <p:nvPicPr>
          <p:cNvPr id="274" name="Google Shape;274;p35"/>
          <p:cNvPicPr preferRelativeResize="0"/>
          <p:nvPr/>
        </p:nvPicPr>
        <p:blipFill>
          <a:blip r:embed="rId10">
            <a:alphaModFix/>
          </a:blip>
          <a:stretch>
            <a:fillRect/>
          </a:stretch>
        </p:blipFill>
        <p:spPr>
          <a:xfrm>
            <a:off x="8358847" y="1970272"/>
            <a:ext cx="402309" cy="384790"/>
          </a:xfrm>
          <a:prstGeom prst="rect">
            <a:avLst/>
          </a:prstGeom>
          <a:noFill/>
          <a:ln>
            <a:noFill/>
          </a:ln>
        </p:spPr>
      </p:pic>
      <p:pic>
        <p:nvPicPr>
          <p:cNvPr id="275" name="Google Shape;275;p35"/>
          <p:cNvPicPr preferRelativeResize="0"/>
          <p:nvPr/>
        </p:nvPicPr>
        <p:blipFill rotWithShape="1">
          <a:blip r:embed="rId11">
            <a:alphaModFix/>
          </a:blip>
          <a:srcRect l="14719" t="28656" r="18795" b="26306"/>
          <a:stretch/>
        </p:blipFill>
        <p:spPr>
          <a:xfrm>
            <a:off x="3400150" y="1261675"/>
            <a:ext cx="1328809" cy="734100"/>
          </a:xfrm>
          <a:prstGeom prst="rect">
            <a:avLst/>
          </a:prstGeom>
          <a:noFill/>
          <a:ln>
            <a:noFill/>
          </a:ln>
        </p:spPr>
      </p:pic>
      <p:cxnSp>
        <p:nvCxnSpPr>
          <p:cNvPr id="276" name="Google Shape;276;p35"/>
          <p:cNvCxnSpPr/>
          <p:nvPr/>
        </p:nvCxnSpPr>
        <p:spPr>
          <a:xfrm rot="10800000" flipH="1">
            <a:off x="1042600" y="3024912"/>
            <a:ext cx="292800" cy="8100"/>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35"/>
          <p:cNvCxnSpPr/>
          <p:nvPr/>
        </p:nvCxnSpPr>
        <p:spPr>
          <a:xfrm rot="10800000" flipH="1">
            <a:off x="3374819" y="2126413"/>
            <a:ext cx="532200" cy="812100"/>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35"/>
          <p:cNvCxnSpPr/>
          <p:nvPr/>
        </p:nvCxnSpPr>
        <p:spPr>
          <a:xfrm>
            <a:off x="3400150" y="3247475"/>
            <a:ext cx="894300" cy="712200"/>
          </a:xfrm>
          <a:prstGeom prst="straightConnector1">
            <a:avLst/>
          </a:prstGeom>
          <a:noFill/>
          <a:ln w="9525" cap="flat" cmpd="sng">
            <a:solidFill>
              <a:schemeClr val="dk2"/>
            </a:solidFill>
            <a:prstDash val="solid"/>
            <a:round/>
            <a:headEnd type="none" w="med" len="med"/>
            <a:tailEnd type="triangle" w="med" len="med"/>
          </a:ln>
        </p:spPr>
      </p:cxnSp>
      <p:cxnSp>
        <p:nvCxnSpPr>
          <p:cNvPr id="279" name="Google Shape;279;p35"/>
          <p:cNvCxnSpPr/>
          <p:nvPr/>
        </p:nvCxnSpPr>
        <p:spPr>
          <a:xfrm>
            <a:off x="4811000" y="1484526"/>
            <a:ext cx="542700" cy="0"/>
          </a:xfrm>
          <a:prstGeom prst="straightConnector1">
            <a:avLst/>
          </a:prstGeom>
          <a:noFill/>
          <a:ln w="9525" cap="flat" cmpd="sng">
            <a:solidFill>
              <a:schemeClr val="dk2"/>
            </a:solidFill>
            <a:prstDash val="solid"/>
            <a:round/>
            <a:headEnd type="none" w="med" len="med"/>
            <a:tailEnd type="triangle" w="med" len="med"/>
          </a:ln>
        </p:spPr>
      </p:cxnSp>
      <p:cxnSp>
        <p:nvCxnSpPr>
          <p:cNvPr id="280" name="Google Shape;280;p35"/>
          <p:cNvCxnSpPr/>
          <p:nvPr/>
        </p:nvCxnSpPr>
        <p:spPr>
          <a:xfrm>
            <a:off x="6119076" y="1993513"/>
            <a:ext cx="335100" cy="380100"/>
          </a:xfrm>
          <a:prstGeom prst="straightConnector1">
            <a:avLst/>
          </a:prstGeom>
          <a:noFill/>
          <a:ln w="9525" cap="flat" cmpd="sng">
            <a:solidFill>
              <a:schemeClr val="dk2"/>
            </a:solidFill>
            <a:prstDash val="solid"/>
            <a:round/>
            <a:headEnd type="none" w="med" len="med"/>
            <a:tailEnd type="triangle" w="med" len="med"/>
          </a:ln>
        </p:spPr>
      </p:cxnSp>
      <p:cxnSp>
        <p:nvCxnSpPr>
          <p:cNvPr id="281" name="Google Shape;281;p35"/>
          <p:cNvCxnSpPr/>
          <p:nvPr/>
        </p:nvCxnSpPr>
        <p:spPr>
          <a:xfrm rot="10800000" flipH="1">
            <a:off x="5616050" y="3391825"/>
            <a:ext cx="758400" cy="660900"/>
          </a:xfrm>
          <a:prstGeom prst="straightConnector1">
            <a:avLst/>
          </a:prstGeom>
          <a:noFill/>
          <a:ln w="9525" cap="flat" cmpd="sng">
            <a:solidFill>
              <a:schemeClr val="dk2"/>
            </a:solidFill>
            <a:prstDash val="solid"/>
            <a:round/>
            <a:headEnd type="none" w="med" len="med"/>
            <a:tailEnd type="triangle" w="med" len="med"/>
          </a:ln>
        </p:spPr>
      </p:cxnSp>
      <p:cxnSp>
        <p:nvCxnSpPr>
          <p:cNvPr id="282" name="Google Shape;282;p35"/>
          <p:cNvCxnSpPr/>
          <p:nvPr/>
        </p:nvCxnSpPr>
        <p:spPr>
          <a:xfrm>
            <a:off x="7397353" y="3023402"/>
            <a:ext cx="648600" cy="11100"/>
          </a:xfrm>
          <a:prstGeom prst="straightConnector1">
            <a:avLst/>
          </a:prstGeom>
          <a:noFill/>
          <a:ln w="9525" cap="flat" cmpd="sng">
            <a:solidFill>
              <a:schemeClr val="dk2"/>
            </a:solidFill>
            <a:prstDash val="solid"/>
            <a:round/>
            <a:headEnd type="none" w="med" len="med"/>
            <a:tailEnd type="triangle" w="med" len="med"/>
          </a:ln>
        </p:spPr>
      </p:cxnSp>
      <p:cxnSp>
        <p:nvCxnSpPr>
          <p:cNvPr id="283" name="Google Shape;283;p35"/>
          <p:cNvCxnSpPr/>
          <p:nvPr/>
        </p:nvCxnSpPr>
        <p:spPr>
          <a:xfrm rot="10800000">
            <a:off x="6263175" y="1876575"/>
            <a:ext cx="339300" cy="385800"/>
          </a:xfrm>
          <a:prstGeom prst="straightConnector1">
            <a:avLst/>
          </a:prstGeom>
          <a:noFill/>
          <a:ln w="9525" cap="flat" cmpd="sng">
            <a:solidFill>
              <a:schemeClr val="dk2"/>
            </a:solidFill>
            <a:prstDash val="solid"/>
            <a:round/>
            <a:headEnd type="none" w="med" len="med"/>
            <a:tailEnd type="triangle" w="med" len="med"/>
          </a:ln>
        </p:spPr>
      </p:cxnSp>
      <p:cxnSp>
        <p:nvCxnSpPr>
          <p:cNvPr id="284" name="Google Shape;284;p35"/>
          <p:cNvCxnSpPr/>
          <p:nvPr/>
        </p:nvCxnSpPr>
        <p:spPr>
          <a:xfrm rot="10800000">
            <a:off x="4846825" y="1620501"/>
            <a:ext cx="523800" cy="0"/>
          </a:xfrm>
          <a:prstGeom prst="straightConnector1">
            <a:avLst/>
          </a:prstGeom>
          <a:noFill/>
          <a:ln w="9525" cap="flat" cmpd="sng">
            <a:solidFill>
              <a:schemeClr val="dk2"/>
            </a:solidFill>
            <a:prstDash val="solid"/>
            <a:round/>
            <a:headEnd type="none" w="med" len="med"/>
            <a:tailEnd type="triangle" w="med" len="med"/>
          </a:ln>
        </p:spPr>
      </p:cxnSp>
      <p:cxnSp>
        <p:nvCxnSpPr>
          <p:cNvPr id="285" name="Google Shape;285;p35"/>
          <p:cNvCxnSpPr/>
          <p:nvPr/>
        </p:nvCxnSpPr>
        <p:spPr>
          <a:xfrm rot="10800000" flipH="1">
            <a:off x="2142800" y="3024912"/>
            <a:ext cx="292800" cy="8100"/>
          </a:xfrm>
          <a:prstGeom prst="straightConnector1">
            <a:avLst/>
          </a:prstGeom>
          <a:noFill/>
          <a:ln w="9525" cap="flat" cmpd="sng">
            <a:solidFill>
              <a:schemeClr val="dk2"/>
            </a:solidFill>
            <a:prstDash val="solid"/>
            <a:round/>
            <a:headEnd type="none" w="med" len="med"/>
            <a:tailEnd type="triangle" w="med" len="med"/>
          </a:ln>
        </p:spPr>
      </p:cxnSp>
      <p:sp>
        <p:nvSpPr>
          <p:cNvPr id="286" name="Google Shape;286;p35"/>
          <p:cNvSpPr txBox="1">
            <a:spLocks noGrp="1"/>
          </p:cNvSpPr>
          <p:nvPr>
            <p:ph type="title"/>
          </p:nvPr>
        </p:nvSpPr>
        <p:spPr>
          <a:xfrm>
            <a:off x="457350" y="1068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파이프 라인</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수집</a:t>
            </a:r>
            <a:endParaRPr/>
          </a:p>
        </p:txBody>
      </p:sp>
      <p:sp>
        <p:nvSpPr>
          <p:cNvPr id="292" name="Google Shape;292;p36"/>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93" name="Google Shape;293;p36"/>
          <p:cNvPicPr preferRelativeResize="0"/>
          <p:nvPr/>
        </p:nvPicPr>
        <p:blipFill>
          <a:blip r:embed="rId3">
            <a:alphaModFix/>
          </a:blip>
          <a:stretch>
            <a:fillRect/>
          </a:stretch>
        </p:blipFill>
        <p:spPr>
          <a:xfrm>
            <a:off x="295588" y="2231350"/>
            <a:ext cx="628325" cy="628325"/>
          </a:xfrm>
          <a:prstGeom prst="rect">
            <a:avLst/>
          </a:prstGeom>
          <a:noFill/>
          <a:ln>
            <a:noFill/>
          </a:ln>
        </p:spPr>
      </p:pic>
      <p:sp>
        <p:nvSpPr>
          <p:cNvPr id="294" name="Google Shape;294;p36"/>
          <p:cNvSpPr txBox="1"/>
          <p:nvPr/>
        </p:nvSpPr>
        <p:spPr>
          <a:xfrm>
            <a:off x="5432925" y="1328103"/>
            <a:ext cx="2529900" cy="310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solidFill>
                  <a:schemeClr val="dk1"/>
                </a:solidFill>
                <a:latin typeface="Roboto"/>
                <a:ea typeface="Roboto"/>
                <a:cs typeface="Roboto"/>
                <a:sym typeface="Roboto"/>
              </a:rPr>
              <a:t>프로젝트의 목적인 </a:t>
            </a:r>
            <a:endParaRPr sz="1600">
              <a:solidFill>
                <a:schemeClr val="dk1"/>
              </a:solidFill>
              <a:latin typeface="Roboto"/>
              <a:ea typeface="Roboto"/>
              <a:cs typeface="Roboto"/>
              <a:sym typeface="Roboto"/>
            </a:endParaRPr>
          </a:p>
          <a:p>
            <a:pPr marL="0" lvl="0" indent="0" algn="ctr" rtl="0">
              <a:spcBef>
                <a:spcPts val="0"/>
              </a:spcBef>
              <a:spcAft>
                <a:spcPts val="0"/>
              </a:spcAft>
              <a:buNone/>
            </a:pPr>
            <a:r>
              <a:rPr lang="en-GB" sz="1600">
                <a:solidFill>
                  <a:schemeClr val="dk1"/>
                </a:solidFill>
                <a:latin typeface="Roboto"/>
                <a:ea typeface="Roboto"/>
                <a:cs typeface="Roboto"/>
                <a:sym typeface="Roboto"/>
              </a:rPr>
              <a:t>경비 조합을 추천 하기 위해 3종류</a:t>
            </a:r>
            <a:endParaRPr sz="1600">
              <a:solidFill>
                <a:schemeClr val="dk1"/>
              </a:solidFill>
              <a:latin typeface="Roboto"/>
              <a:ea typeface="Roboto"/>
              <a:cs typeface="Roboto"/>
              <a:sym typeface="Roboto"/>
            </a:endParaRPr>
          </a:p>
          <a:p>
            <a:pPr marL="0" lvl="0" indent="0" algn="ctr" rtl="0">
              <a:spcBef>
                <a:spcPts val="0"/>
              </a:spcBef>
              <a:spcAft>
                <a:spcPts val="0"/>
              </a:spcAft>
              <a:buNone/>
            </a:pPr>
            <a:r>
              <a:rPr lang="en-GB" sz="1600">
                <a:solidFill>
                  <a:schemeClr val="dk1"/>
                </a:solidFill>
                <a:latin typeface="Roboto"/>
                <a:ea typeface="Roboto"/>
                <a:cs typeface="Roboto"/>
                <a:sym typeface="Roboto"/>
              </a:rPr>
              <a:t>(항공권,호텔,렌터카) 의 </a:t>
            </a:r>
            <a:endParaRPr sz="1600">
              <a:solidFill>
                <a:schemeClr val="dk1"/>
              </a:solidFill>
              <a:latin typeface="Roboto"/>
              <a:ea typeface="Roboto"/>
              <a:cs typeface="Roboto"/>
              <a:sym typeface="Roboto"/>
            </a:endParaRPr>
          </a:p>
          <a:p>
            <a:pPr marL="0" lvl="0" indent="0" algn="ctr" rtl="0">
              <a:spcBef>
                <a:spcPts val="0"/>
              </a:spcBef>
              <a:spcAft>
                <a:spcPts val="0"/>
              </a:spcAft>
              <a:buNone/>
            </a:pPr>
            <a:r>
              <a:rPr lang="en-GB" sz="1600">
                <a:solidFill>
                  <a:schemeClr val="dk1"/>
                </a:solidFill>
                <a:latin typeface="Roboto"/>
                <a:ea typeface="Roboto"/>
                <a:cs typeface="Roboto"/>
                <a:sym typeface="Roboto"/>
              </a:rPr>
              <a:t>데이터가 필요</a:t>
            </a:r>
            <a:endParaRPr sz="1600">
              <a:solidFill>
                <a:schemeClr val="dk1"/>
              </a:solidFill>
              <a:latin typeface="Roboto"/>
              <a:ea typeface="Roboto"/>
              <a:cs typeface="Roboto"/>
              <a:sym typeface="Roboto"/>
            </a:endParaRPr>
          </a:p>
          <a:p>
            <a:pPr marL="0" lvl="0" indent="0" algn="ctr" rtl="0">
              <a:spcBef>
                <a:spcPts val="0"/>
              </a:spcBef>
              <a:spcAft>
                <a:spcPts val="0"/>
              </a:spcAft>
              <a:buNone/>
            </a:pPr>
            <a:endParaRPr sz="1600">
              <a:solidFill>
                <a:schemeClr val="dk1"/>
              </a:solidFill>
              <a:latin typeface="Roboto"/>
              <a:ea typeface="Roboto"/>
              <a:cs typeface="Roboto"/>
              <a:sym typeface="Roboto"/>
            </a:endParaRPr>
          </a:p>
          <a:p>
            <a:pPr marL="0" lvl="0" indent="0" algn="ctr" rtl="0">
              <a:spcBef>
                <a:spcPts val="0"/>
              </a:spcBef>
              <a:spcAft>
                <a:spcPts val="0"/>
              </a:spcAft>
              <a:buNone/>
            </a:pPr>
            <a:r>
              <a:rPr lang="en-GB" sz="1600">
                <a:solidFill>
                  <a:schemeClr val="dk1"/>
                </a:solidFill>
                <a:latin typeface="Roboto"/>
                <a:ea typeface="Roboto"/>
                <a:cs typeface="Roboto"/>
                <a:sym typeface="Roboto"/>
              </a:rPr>
              <a:t>많은 데이터를 위해 셀레니움을 통한 </a:t>
            </a:r>
            <a:endParaRPr sz="1600">
              <a:solidFill>
                <a:schemeClr val="dk1"/>
              </a:solidFill>
              <a:latin typeface="Roboto"/>
              <a:ea typeface="Roboto"/>
              <a:cs typeface="Roboto"/>
              <a:sym typeface="Roboto"/>
            </a:endParaRPr>
          </a:p>
          <a:p>
            <a:pPr marL="0" lvl="0" indent="0" algn="ctr" rtl="0">
              <a:spcBef>
                <a:spcPts val="0"/>
              </a:spcBef>
              <a:spcAft>
                <a:spcPts val="0"/>
              </a:spcAft>
              <a:buNone/>
            </a:pPr>
            <a:r>
              <a:rPr lang="en-GB" sz="1600">
                <a:solidFill>
                  <a:schemeClr val="dk1"/>
                </a:solidFill>
                <a:latin typeface="Roboto"/>
                <a:ea typeface="Roboto"/>
                <a:cs typeface="Roboto"/>
                <a:sym typeface="Roboto"/>
              </a:rPr>
              <a:t>웹 스크래핑</a:t>
            </a:r>
            <a:endParaRPr sz="1600">
              <a:solidFill>
                <a:schemeClr val="dk1"/>
              </a:solidFill>
              <a:latin typeface="Roboto"/>
              <a:ea typeface="Roboto"/>
              <a:cs typeface="Roboto"/>
              <a:sym typeface="Roboto"/>
            </a:endParaRPr>
          </a:p>
          <a:p>
            <a:pPr marL="0" lvl="0" indent="0" algn="ctr" rtl="0">
              <a:spcBef>
                <a:spcPts val="0"/>
              </a:spcBef>
              <a:spcAft>
                <a:spcPts val="0"/>
              </a:spcAft>
              <a:buNone/>
            </a:pPr>
            <a:endParaRPr sz="1600">
              <a:solidFill>
                <a:schemeClr val="dk1"/>
              </a:solidFill>
              <a:latin typeface="Roboto"/>
              <a:ea typeface="Roboto"/>
              <a:cs typeface="Roboto"/>
              <a:sym typeface="Roboto"/>
            </a:endParaRPr>
          </a:p>
          <a:p>
            <a:pPr marL="0" lvl="0" indent="0" algn="ctr" rtl="0">
              <a:spcBef>
                <a:spcPts val="0"/>
              </a:spcBef>
              <a:spcAft>
                <a:spcPts val="0"/>
              </a:spcAft>
              <a:buNone/>
            </a:pPr>
            <a:r>
              <a:rPr lang="en-GB" sz="1600">
                <a:solidFill>
                  <a:schemeClr val="dk1"/>
                </a:solidFill>
                <a:latin typeface="Roboto"/>
                <a:ea typeface="Roboto"/>
                <a:cs typeface="Roboto"/>
                <a:sym typeface="Roboto"/>
              </a:rPr>
              <a:t>프로그래밍 언어는 파이썬을 사용하였다.</a:t>
            </a:r>
            <a:endParaRPr sz="16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ctr" rtl="0">
              <a:spcBef>
                <a:spcPts val="0"/>
              </a:spcBef>
              <a:spcAft>
                <a:spcPts val="0"/>
              </a:spcAft>
              <a:buNone/>
            </a:pPr>
            <a:endParaRPr sz="1200">
              <a:latin typeface="Roboto"/>
              <a:ea typeface="Roboto"/>
              <a:cs typeface="Roboto"/>
              <a:sym typeface="Roboto"/>
            </a:endParaRPr>
          </a:p>
        </p:txBody>
      </p:sp>
      <p:pic>
        <p:nvPicPr>
          <p:cNvPr id="295" name="Google Shape;295;p36"/>
          <p:cNvPicPr preferRelativeResize="0"/>
          <p:nvPr/>
        </p:nvPicPr>
        <p:blipFill>
          <a:blip r:embed="rId4">
            <a:alphaModFix/>
          </a:blip>
          <a:stretch>
            <a:fillRect/>
          </a:stretch>
        </p:blipFill>
        <p:spPr>
          <a:xfrm>
            <a:off x="3419325" y="2166600"/>
            <a:ext cx="628325" cy="757825"/>
          </a:xfrm>
          <a:prstGeom prst="rect">
            <a:avLst/>
          </a:prstGeom>
          <a:noFill/>
          <a:ln>
            <a:noFill/>
          </a:ln>
        </p:spPr>
      </p:pic>
      <p:cxnSp>
        <p:nvCxnSpPr>
          <p:cNvPr id="296" name="Google Shape;296;p36"/>
          <p:cNvCxnSpPr/>
          <p:nvPr/>
        </p:nvCxnSpPr>
        <p:spPr>
          <a:xfrm>
            <a:off x="43470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297" name="Google Shape;297;p36"/>
          <p:cNvPicPr preferRelativeResize="0"/>
          <p:nvPr/>
        </p:nvPicPr>
        <p:blipFill>
          <a:blip r:embed="rId5">
            <a:alphaModFix/>
          </a:blip>
          <a:stretch>
            <a:fillRect/>
          </a:stretch>
        </p:blipFill>
        <p:spPr>
          <a:xfrm>
            <a:off x="1841625" y="2227175"/>
            <a:ext cx="746988" cy="757825"/>
          </a:xfrm>
          <a:prstGeom prst="rect">
            <a:avLst/>
          </a:prstGeom>
          <a:noFill/>
          <a:ln>
            <a:noFill/>
          </a:ln>
        </p:spPr>
      </p:pic>
      <p:pic>
        <p:nvPicPr>
          <p:cNvPr id="298" name="Google Shape;298;p36"/>
          <p:cNvPicPr preferRelativeResize="0"/>
          <p:nvPr/>
        </p:nvPicPr>
        <p:blipFill>
          <a:blip r:embed="rId6">
            <a:alphaModFix/>
          </a:blip>
          <a:stretch>
            <a:fillRect/>
          </a:stretch>
        </p:blipFill>
        <p:spPr>
          <a:xfrm>
            <a:off x="1849442" y="1312700"/>
            <a:ext cx="731370" cy="757825"/>
          </a:xfrm>
          <a:prstGeom prst="rect">
            <a:avLst/>
          </a:prstGeom>
          <a:noFill/>
          <a:ln>
            <a:noFill/>
          </a:ln>
        </p:spPr>
      </p:pic>
      <p:pic>
        <p:nvPicPr>
          <p:cNvPr id="299" name="Google Shape;299;p36"/>
          <p:cNvPicPr preferRelativeResize="0"/>
          <p:nvPr/>
        </p:nvPicPr>
        <p:blipFill>
          <a:blip r:embed="rId7">
            <a:alphaModFix/>
          </a:blip>
          <a:stretch>
            <a:fillRect/>
          </a:stretch>
        </p:blipFill>
        <p:spPr>
          <a:xfrm>
            <a:off x="1884761" y="3329174"/>
            <a:ext cx="660735" cy="710314"/>
          </a:xfrm>
          <a:prstGeom prst="rect">
            <a:avLst/>
          </a:prstGeom>
          <a:noFill/>
          <a:ln>
            <a:noFill/>
          </a:ln>
        </p:spPr>
      </p:pic>
      <p:cxnSp>
        <p:nvCxnSpPr>
          <p:cNvPr id="300" name="Google Shape;300;p36"/>
          <p:cNvCxnSpPr/>
          <p:nvPr/>
        </p:nvCxnSpPr>
        <p:spPr>
          <a:xfrm>
            <a:off x="1037875" y="2549275"/>
            <a:ext cx="481200" cy="0"/>
          </a:xfrm>
          <a:prstGeom prst="straightConnector1">
            <a:avLst/>
          </a:prstGeom>
          <a:noFill/>
          <a:ln w="9525" cap="flat" cmpd="sng">
            <a:solidFill>
              <a:schemeClr val="dk2"/>
            </a:solidFill>
            <a:prstDash val="solid"/>
            <a:round/>
            <a:headEnd type="none" w="med" len="med"/>
            <a:tailEnd type="triangle" w="med" len="med"/>
          </a:ln>
        </p:spPr>
      </p:cxnSp>
      <p:cxnSp>
        <p:nvCxnSpPr>
          <p:cNvPr id="301" name="Google Shape;301;p36"/>
          <p:cNvCxnSpPr/>
          <p:nvPr/>
        </p:nvCxnSpPr>
        <p:spPr>
          <a:xfrm>
            <a:off x="2714275" y="2549275"/>
            <a:ext cx="481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수집 </a:t>
            </a:r>
            <a:endParaRPr/>
          </a:p>
        </p:txBody>
      </p:sp>
      <p:sp>
        <p:nvSpPr>
          <p:cNvPr id="307" name="Google Shape;307;p37"/>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308" name="Google Shape;308;p37"/>
          <p:cNvPicPr preferRelativeResize="0"/>
          <p:nvPr/>
        </p:nvPicPr>
        <p:blipFill>
          <a:blip r:embed="rId3">
            <a:alphaModFix/>
          </a:blip>
          <a:stretch>
            <a:fillRect/>
          </a:stretch>
        </p:blipFill>
        <p:spPr>
          <a:xfrm>
            <a:off x="295588" y="2231350"/>
            <a:ext cx="628325" cy="628325"/>
          </a:xfrm>
          <a:prstGeom prst="rect">
            <a:avLst/>
          </a:prstGeom>
          <a:noFill/>
          <a:ln>
            <a:noFill/>
          </a:ln>
        </p:spPr>
      </p:pic>
      <p:sp>
        <p:nvSpPr>
          <p:cNvPr id="309" name="Google Shape;309;p37"/>
          <p:cNvSpPr txBox="1"/>
          <p:nvPr/>
        </p:nvSpPr>
        <p:spPr>
          <a:xfrm>
            <a:off x="4347075" y="933674"/>
            <a:ext cx="4503300" cy="42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latin typeface="Roboto"/>
                <a:ea typeface="Roboto"/>
                <a:cs typeface="Roboto"/>
                <a:sym typeface="Roboto"/>
              </a:rPr>
              <a:t> </a:t>
            </a:r>
            <a:r>
              <a:rPr lang="en-GB" sz="1500">
                <a:solidFill>
                  <a:schemeClr val="dk1"/>
                </a:solidFill>
                <a:latin typeface="Roboto"/>
                <a:ea typeface="Roboto"/>
                <a:cs typeface="Roboto"/>
                <a:sym typeface="Roboto"/>
              </a:rPr>
              <a:t>네이버 항공</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 </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셀레니움,인증서 오류 무시, SSL 오류 무시, 창 크기 설정 등과 같은 </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옵션을 추가해서 진행</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URL을 인수로 받아</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브라우저가 URL을 열고 </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페이지를 아래로 스크롤한 </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다음 필요한 정보를 추출하도록 설정</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추출한데이터 csv형식으로 저장</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solidFill>
                <a:schemeClr val="dk1"/>
              </a:solidFill>
              <a:latin typeface="Roboto"/>
              <a:ea typeface="Roboto"/>
              <a:cs typeface="Roboto"/>
              <a:sym typeface="Roboto"/>
            </a:endParaRPr>
          </a:p>
        </p:txBody>
      </p:sp>
      <p:pic>
        <p:nvPicPr>
          <p:cNvPr id="310" name="Google Shape;310;p37"/>
          <p:cNvPicPr preferRelativeResize="0"/>
          <p:nvPr/>
        </p:nvPicPr>
        <p:blipFill>
          <a:blip r:embed="rId4">
            <a:alphaModFix amt="20000"/>
          </a:blip>
          <a:stretch>
            <a:fillRect/>
          </a:stretch>
        </p:blipFill>
        <p:spPr>
          <a:xfrm>
            <a:off x="3419325" y="2166600"/>
            <a:ext cx="628325" cy="757825"/>
          </a:xfrm>
          <a:prstGeom prst="rect">
            <a:avLst/>
          </a:prstGeom>
          <a:noFill/>
          <a:ln>
            <a:noFill/>
          </a:ln>
        </p:spPr>
      </p:pic>
      <p:cxnSp>
        <p:nvCxnSpPr>
          <p:cNvPr id="311" name="Google Shape;311;p37"/>
          <p:cNvCxnSpPr/>
          <p:nvPr/>
        </p:nvCxnSpPr>
        <p:spPr>
          <a:xfrm>
            <a:off x="43470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312" name="Google Shape;312;p37"/>
          <p:cNvPicPr preferRelativeResize="0"/>
          <p:nvPr/>
        </p:nvPicPr>
        <p:blipFill>
          <a:blip r:embed="rId5">
            <a:alphaModFix amt="15000"/>
          </a:blip>
          <a:stretch>
            <a:fillRect/>
          </a:stretch>
        </p:blipFill>
        <p:spPr>
          <a:xfrm>
            <a:off x="1841625" y="2227175"/>
            <a:ext cx="746988" cy="757825"/>
          </a:xfrm>
          <a:prstGeom prst="rect">
            <a:avLst/>
          </a:prstGeom>
          <a:noFill/>
          <a:ln>
            <a:noFill/>
          </a:ln>
        </p:spPr>
      </p:pic>
      <p:pic>
        <p:nvPicPr>
          <p:cNvPr id="313" name="Google Shape;313;p37"/>
          <p:cNvPicPr preferRelativeResize="0"/>
          <p:nvPr/>
        </p:nvPicPr>
        <p:blipFill>
          <a:blip r:embed="rId6">
            <a:alphaModFix/>
          </a:blip>
          <a:stretch>
            <a:fillRect/>
          </a:stretch>
        </p:blipFill>
        <p:spPr>
          <a:xfrm>
            <a:off x="1849442" y="1312700"/>
            <a:ext cx="731370" cy="757825"/>
          </a:xfrm>
          <a:prstGeom prst="rect">
            <a:avLst/>
          </a:prstGeom>
          <a:noFill/>
          <a:ln>
            <a:noFill/>
          </a:ln>
        </p:spPr>
      </p:pic>
      <p:pic>
        <p:nvPicPr>
          <p:cNvPr id="314" name="Google Shape;314;p37"/>
          <p:cNvPicPr preferRelativeResize="0"/>
          <p:nvPr/>
        </p:nvPicPr>
        <p:blipFill>
          <a:blip r:embed="rId7">
            <a:alphaModFix amt="15000"/>
          </a:blip>
          <a:stretch>
            <a:fillRect/>
          </a:stretch>
        </p:blipFill>
        <p:spPr>
          <a:xfrm>
            <a:off x="1884761" y="3329174"/>
            <a:ext cx="660735" cy="710314"/>
          </a:xfrm>
          <a:prstGeom prst="rect">
            <a:avLst/>
          </a:prstGeom>
          <a:noFill/>
          <a:ln>
            <a:noFill/>
          </a:ln>
        </p:spPr>
      </p:pic>
      <p:cxnSp>
        <p:nvCxnSpPr>
          <p:cNvPr id="315" name="Google Shape;315;p37"/>
          <p:cNvCxnSpPr/>
          <p:nvPr/>
        </p:nvCxnSpPr>
        <p:spPr>
          <a:xfrm>
            <a:off x="1037875" y="2549275"/>
            <a:ext cx="481200" cy="0"/>
          </a:xfrm>
          <a:prstGeom prst="straightConnector1">
            <a:avLst/>
          </a:prstGeom>
          <a:noFill/>
          <a:ln w="9525" cap="flat" cmpd="sng">
            <a:solidFill>
              <a:schemeClr val="dk2"/>
            </a:solidFill>
            <a:prstDash val="solid"/>
            <a:round/>
            <a:headEnd type="none" w="med" len="med"/>
            <a:tailEnd type="triangle" w="med" len="med"/>
          </a:ln>
        </p:spPr>
      </p:cxnSp>
      <p:cxnSp>
        <p:nvCxnSpPr>
          <p:cNvPr id="316" name="Google Shape;316;p37"/>
          <p:cNvCxnSpPr/>
          <p:nvPr/>
        </p:nvCxnSpPr>
        <p:spPr>
          <a:xfrm>
            <a:off x="2714275" y="2549275"/>
            <a:ext cx="481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8"/>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수집 </a:t>
            </a:r>
            <a:endParaRPr/>
          </a:p>
        </p:txBody>
      </p:sp>
      <p:sp>
        <p:nvSpPr>
          <p:cNvPr id="322" name="Google Shape;322;p38"/>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323" name="Google Shape;323;p38"/>
          <p:cNvSpPr txBox="1"/>
          <p:nvPr/>
        </p:nvSpPr>
        <p:spPr>
          <a:xfrm>
            <a:off x="2530150" y="3915350"/>
            <a:ext cx="4015500" cy="50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latin typeface="Roboto"/>
                <a:ea typeface="Roboto"/>
                <a:cs typeface="Roboto"/>
                <a:sym typeface="Roboto"/>
              </a:rPr>
              <a:t>웹 스크래핑으로 수집된 csv</a:t>
            </a:r>
            <a:endParaRPr sz="2000">
              <a:solidFill>
                <a:schemeClr val="dk1"/>
              </a:solidFill>
              <a:latin typeface="Roboto"/>
              <a:ea typeface="Roboto"/>
              <a:cs typeface="Roboto"/>
              <a:sym typeface="Roboto"/>
            </a:endParaRPr>
          </a:p>
        </p:txBody>
      </p:sp>
      <p:pic>
        <p:nvPicPr>
          <p:cNvPr id="324" name="Google Shape;324;p38"/>
          <p:cNvPicPr preferRelativeResize="0"/>
          <p:nvPr/>
        </p:nvPicPr>
        <p:blipFill>
          <a:blip r:embed="rId3">
            <a:alphaModFix/>
          </a:blip>
          <a:stretch>
            <a:fillRect/>
          </a:stretch>
        </p:blipFill>
        <p:spPr>
          <a:xfrm>
            <a:off x="260650" y="1242025"/>
            <a:ext cx="8839200" cy="2464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수집 </a:t>
            </a:r>
            <a:endParaRPr/>
          </a:p>
        </p:txBody>
      </p:sp>
      <p:sp>
        <p:nvSpPr>
          <p:cNvPr id="330" name="Google Shape;330;p39"/>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331" name="Google Shape;331;p39"/>
          <p:cNvPicPr preferRelativeResize="0"/>
          <p:nvPr/>
        </p:nvPicPr>
        <p:blipFill>
          <a:blip r:embed="rId3">
            <a:alphaModFix/>
          </a:blip>
          <a:stretch>
            <a:fillRect/>
          </a:stretch>
        </p:blipFill>
        <p:spPr>
          <a:xfrm>
            <a:off x="295588" y="2231350"/>
            <a:ext cx="628325" cy="628325"/>
          </a:xfrm>
          <a:prstGeom prst="rect">
            <a:avLst/>
          </a:prstGeom>
          <a:noFill/>
          <a:ln>
            <a:noFill/>
          </a:ln>
        </p:spPr>
      </p:pic>
      <p:sp>
        <p:nvSpPr>
          <p:cNvPr id="332" name="Google Shape;332;p39"/>
          <p:cNvSpPr txBox="1"/>
          <p:nvPr/>
        </p:nvSpPr>
        <p:spPr>
          <a:xfrm>
            <a:off x="5319075" y="2166600"/>
            <a:ext cx="2529900" cy="62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latin typeface="Roboto"/>
              <a:ea typeface="Roboto"/>
              <a:cs typeface="Roboto"/>
              <a:sym typeface="Roboto"/>
            </a:endParaRPr>
          </a:p>
        </p:txBody>
      </p:sp>
      <p:pic>
        <p:nvPicPr>
          <p:cNvPr id="333" name="Google Shape;333;p39"/>
          <p:cNvPicPr preferRelativeResize="0"/>
          <p:nvPr/>
        </p:nvPicPr>
        <p:blipFill>
          <a:blip r:embed="rId4">
            <a:alphaModFix amt="20000"/>
          </a:blip>
          <a:stretch>
            <a:fillRect/>
          </a:stretch>
        </p:blipFill>
        <p:spPr>
          <a:xfrm>
            <a:off x="3419325" y="2166600"/>
            <a:ext cx="628325" cy="757825"/>
          </a:xfrm>
          <a:prstGeom prst="rect">
            <a:avLst/>
          </a:prstGeom>
          <a:noFill/>
          <a:ln>
            <a:noFill/>
          </a:ln>
        </p:spPr>
      </p:pic>
      <p:cxnSp>
        <p:nvCxnSpPr>
          <p:cNvPr id="334" name="Google Shape;334;p39"/>
          <p:cNvCxnSpPr/>
          <p:nvPr/>
        </p:nvCxnSpPr>
        <p:spPr>
          <a:xfrm>
            <a:off x="43470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335" name="Google Shape;335;p39"/>
          <p:cNvPicPr preferRelativeResize="0"/>
          <p:nvPr/>
        </p:nvPicPr>
        <p:blipFill>
          <a:blip r:embed="rId5">
            <a:alphaModFix/>
          </a:blip>
          <a:stretch>
            <a:fillRect/>
          </a:stretch>
        </p:blipFill>
        <p:spPr>
          <a:xfrm>
            <a:off x="1841625" y="2227175"/>
            <a:ext cx="746988" cy="757825"/>
          </a:xfrm>
          <a:prstGeom prst="rect">
            <a:avLst/>
          </a:prstGeom>
          <a:noFill/>
          <a:ln>
            <a:noFill/>
          </a:ln>
        </p:spPr>
      </p:pic>
      <p:pic>
        <p:nvPicPr>
          <p:cNvPr id="336" name="Google Shape;336;p39"/>
          <p:cNvPicPr preferRelativeResize="0"/>
          <p:nvPr/>
        </p:nvPicPr>
        <p:blipFill>
          <a:blip r:embed="rId6">
            <a:alphaModFix amt="15000"/>
          </a:blip>
          <a:stretch>
            <a:fillRect/>
          </a:stretch>
        </p:blipFill>
        <p:spPr>
          <a:xfrm>
            <a:off x="1849442" y="1312700"/>
            <a:ext cx="731370" cy="757825"/>
          </a:xfrm>
          <a:prstGeom prst="rect">
            <a:avLst/>
          </a:prstGeom>
          <a:noFill/>
          <a:ln>
            <a:noFill/>
          </a:ln>
        </p:spPr>
      </p:pic>
      <p:pic>
        <p:nvPicPr>
          <p:cNvPr id="337" name="Google Shape;337;p39"/>
          <p:cNvPicPr preferRelativeResize="0"/>
          <p:nvPr/>
        </p:nvPicPr>
        <p:blipFill>
          <a:blip r:embed="rId7">
            <a:alphaModFix amt="15000"/>
          </a:blip>
          <a:stretch>
            <a:fillRect/>
          </a:stretch>
        </p:blipFill>
        <p:spPr>
          <a:xfrm>
            <a:off x="1884761" y="3329174"/>
            <a:ext cx="660735" cy="710314"/>
          </a:xfrm>
          <a:prstGeom prst="rect">
            <a:avLst/>
          </a:prstGeom>
          <a:noFill/>
          <a:ln>
            <a:noFill/>
          </a:ln>
        </p:spPr>
      </p:pic>
      <p:cxnSp>
        <p:nvCxnSpPr>
          <p:cNvPr id="338" name="Google Shape;338;p39"/>
          <p:cNvCxnSpPr/>
          <p:nvPr/>
        </p:nvCxnSpPr>
        <p:spPr>
          <a:xfrm>
            <a:off x="1037875" y="2549275"/>
            <a:ext cx="481200" cy="0"/>
          </a:xfrm>
          <a:prstGeom prst="straightConnector1">
            <a:avLst/>
          </a:prstGeom>
          <a:noFill/>
          <a:ln w="9525" cap="flat" cmpd="sng">
            <a:solidFill>
              <a:schemeClr val="dk2"/>
            </a:solidFill>
            <a:prstDash val="solid"/>
            <a:round/>
            <a:headEnd type="none" w="med" len="med"/>
            <a:tailEnd type="triangle" w="med" len="med"/>
          </a:ln>
        </p:spPr>
      </p:cxnSp>
      <p:cxnSp>
        <p:nvCxnSpPr>
          <p:cNvPr id="339" name="Google Shape;339;p39"/>
          <p:cNvCxnSpPr/>
          <p:nvPr/>
        </p:nvCxnSpPr>
        <p:spPr>
          <a:xfrm>
            <a:off x="2714275" y="2549275"/>
            <a:ext cx="481200" cy="0"/>
          </a:xfrm>
          <a:prstGeom prst="straightConnector1">
            <a:avLst/>
          </a:prstGeom>
          <a:noFill/>
          <a:ln w="9525" cap="flat" cmpd="sng">
            <a:solidFill>
              <a:schemeClr val="dk2"/>
            </a:solidFill>
            <a:prstDash val="solid"/>
            <a:round/>
            <a:headEnd type="none" w="med" len="med"/>
            <a:tailEnd type="triangle" w="med" len="med"/>
          </a:ln>
        </p:spPr>
      </p:cxnSp>
      <p:sp>
        <p:nvSpPr>
          <p:cNvPr id="340" name="Google Shape;340;p39"/>
          <p:cNvSpPr txBox="1"/>
          <p:nvPr/>
        </p:nvSpPr>
        <p:spPr>
          <a:xfrm>
            <a:off x="4347075" y="1054000"/>
            <a:ext cx="4503300" cy="39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solidFill>
                  <a:schemeClr val="dk1"/>
                </a:solidFill>
                <a:latin typeface="Roboto"/>
                <a:ea typeface="Roboto"/>
                <a:cs typeface="Roboto"/>
                <a:sym typeface="Roboto"/>
              </a:rPr>
              <a:t>부킹닷컴 </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셀레니움과 BeautifulSoup</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GET_DATE_COMBINATIONS </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시작 날짜와 종료 날짜 까지의 </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조합을 생성</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Hotel_crawl</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csv에 저장</a:t>
            </a:r>
            <a:endParaRPr sz="16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0"/>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수집 </a:t>
            </a:r>
            <a:endParaRPr/>
          </a:p>
        </p:txBody>
      </p:sp>
      <p:sp>
        <p:nvSpPr>
          <p:cNvPr id="346" name="Google Shape;346;p40"/>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347" name="Google Shape;347;p40"/>
          <p:cNvSpPr txBox="1"/>
          <p:nvPr/>
        </p:nvSpPr>
        <p:spPr>
          <a:xfrm>
            <a:off x="2516975" y="930075"/>
            <a:ext cx="4011600" cy="50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latin typeface="Roboto"/>
                <a:ea typeface="Roboto"/>
                <a:cs typeface="Roboto"/>
                <a:sym typeface="Roboto"/>
              </a:rPr>
              <a:t>웹스크래핑으로 수집된 csv</a:t>
            </a:r>
            <a:endParaRPr sz="2000">
              <a:solidFill>
                <a:schemeClr val="dk1"/>
              </a:solidFill>
              <a:latin typeface="Roboto"/>
              <a:ea typeface="Roboto"/>
              <a:cs typeface="Roboto"/>
              <a:sym typeface="Roboto"/>
            </a:endParaRPr>
          </a:p>
        </p:txBody>
      </p:sp>
      <p:pic>
        <p:nvPicPr>
          <p:cNvPr id="348" name="Google Shape;348;p40"/>
          <p:cNvPicPr preferRelativeResize="0"/>
          <p:nvPr/>
        </p:nvPicPr>
        <p:blipFill>
          <a:blip r:embed="rId3">
            <a:alphaModFix/>
          </a:blip>
          <a:stretch>
            <a:fillRect/>
          </a:stretch>
        </p:blipFill>
        <p:spPr>
          <a:xfrm>
            <a:off x="328888" y="1434075"/>
            <a:ext cx="8387825" cy="2909325"/>
          </a:xfrm>
          <a:prstGeom prst="rect">
            <a:avLst/>
          </a:prstGeom>
          <a:noFill/>
          <a:ln>
            <a:noFill/>
          </a:ln>
        </p:spPr>
      </p:pic>
      <p:sp>
        <p:nvSpPr>
          <p:cNvPr id="349" name="Google Shape;349;p40"/>
          <p:cNvSpPr txBox="1"/>
          <p:nvPr/>
        </p:nvSpPr>
        <p:spPr>
          <a:xfrm>
            <a:off x="457350" y="4343400"/>
            <a:ext cx="8414400" cy="8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날짜조합을 사용 하니 타겟이 2023-07-24~2023-08-25로 길지 않은데 157351개가 나왔다. 이것을 일반적인 방법으로 웹 스크래핑하기에는 시간이 너무 오래 걸려서</a:t>
            </a:r>
            <a:endParaRPr>
              <a:latin typeface="Roboto"/>
              <a:ea typeface="Roboto"/>
              <a:cs typeface="Roboto"/>
              <a:sym typeface="Roboto"/>
            </a:endParaRPr>
          </a:p>
          <a:p>
            <a:pPr marL="0" lvl="0" indent="0" algn="l" rtl="0">
              <a:spcBef>
                <a:spcPts val="0"/>
              </a:spcBef>
              <a:spcAft>
                <a:spcPts val="0"/>
              </a:spcAft>
              <a:buNone/>
            </a:pPr>
            <a:r>
              <a:rPr lang="en-GB">
                <a:solidFill>
                  <a:schemeClr val="dk1"/>
                </a:solidFill>
                <a:latin typeface="Roboto"/>
                <a:ea typeface="Roboto"/>
                <a:cs typeface="Roboto"/>
                <a:sym typeface="Roboto"/>
              </a:rPr>
              <a:t>concurrent.futures 모듈의ThreadPoolExecutor()를 사용하였다.</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1"/>
          <p:cNvPicPr preferRelativeResize="0"/>
          <p:nvPr/>
        </p:nvPicPr>
        <p:blipFill>
          <a:blip r:embed="rId3">
            <a:alphaModFix/>
          </a:blip>
          <a:stretch>
            <a:fillRect/>
          </a:stretch>
        </p:blipFill>
        <p:spPr>
          <a:xfrm>
            <a:off x="71100" y="968850"/>
            <a:ext cx="4647426" cy="2474249"/>
          </a:xfrm>
          <a:prstGeom prst="rect">
            <a:avLst/>
          </a:prstGeom>
          <a:noFill/>
          <a:ln>
            <a:noFill/>
          </a:ln>
        </p:spPr>
      </p:pic>
      <p:sp>
        <p:nvSpPr>
          <p:cNvPr id="355" name="Google Shape;355;p41"/>
          <p:cNvSpPr txBox="1"/>
          <p:nvPr/>
        </p:nvSpPr>
        <p:spPr>
          <a:xfrm>
            <a:off x="457350" y="3843525"/>
            <a:ext cx="614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a:ea typeface="Roboto"/>
                <a:cs typeface="Roboto"/>
                <a:sym typeface="Roboto"/>
              </a:rPr>
              <a:t>concurrent.futures 모듈의 ThreadPoolExecutor()로 한 번에 여러 개의 셀레니움 창으로 자료 병렬 수집하여 속도 향상</a:t>
            </a:r>
            <a:endParaRPr>
              <a:latin typeface="Roboto"/>
              <a:ea typeface="Roboto"/>
              <a:cs typeface="Roboto"/>
              <a:sym typeface="Roboto"/>
            </a:endParaRPr>
          </a:p>
        </p:txBody>
      </p:sp>
      <p:sp>
        <p:nvSpPr>
          <p:cNvPr id="356" name="Google Shape;356;p41"/>
          <p:cNvSpPr txBox="1">
            <a:spLocks noGrp="1"/>
          </p:cNvSpPr>
          <p:nvPr>
            <p:ph type="title"/>
          </p:nvPr>
        </p:nvSpPr>
        <p:spPr>
          <a:xfrm>
            <a:off x="457350" y="2661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수집 </a:t>
            </a:r>
            <a:endParaRPr/>
          </a:p>
        </p:txBody>
      </p:sp>
      <p:pic>
        <p:nvPicPr>
          <p:cNvPr id="357" name="Google Shape;357;p41"/>
          <p:cNvPicPr preferRelativeResize="0"/>
          <p:nvPr/>
        </p:nvPicPr>
        <p:blipFill rotWithShape="1">
          <a:blip r:embed="rId4">
            <a:alphaModFix/>
          </a:blip>
          <a:srcRect l="7405" t="12479" r="7379" b="12479"/>
          <a:stretch/>
        </p:blipFill>
        <p:spPr>
          <a:xfrm>
            <a:off x="4873225" y="981075"/>
            <a:ext cx="4174476" cy="2444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42"/>
          <p:cNvPicPr preferRelativeResize="0"/>
          <p:nvPr/>
        </p:nvPicPr>
        <p:blipFill rotWithShape="1">
          <a:blip r:embed="rId3">
            <a:alphaModFix/>
          </a:blip>
          <a:srcRect t="10813" b="12552"/>
          <a:stretch/>
        </p:blipFill>
        <p:spPr>
          <a:xfrm>
            <a:off x="1097450" y="778900"/>
            <a:ext cx="7105751" cy="3562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3"/>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수집 </a:t>
            </a:r>
            <a:endParaRPr/>
          </a:p>
        </p:txBody>
      </p:sp>
      <p:sp>
        <p:nvSpPr>
          <p:cNvPr id="368" name="Google Shape;368;p43"/>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369" name="Google Shape;369;p43"/>
          <p:cNvPicPr preferRelativeResize="0"/>
          <p:nvPr/>
        </p:nvPicPr>
        <p:blipFill>
          <a:blip r:embed="rId3">
            <a:alphaModFix/>
          </a:blip>
          <a:stretch>
            <a:fillRect/>
          </a:stretch>
        </p:blipFill>
        <p:spPr>
          <a:xfrm>
            <a:off x="295588" y="2231350"/>
            <a:ext cx="628325" cy="628325"/>
          </a:xfrm>
          <a:prstGeom prst="rect">
            <a:avLst/>
          </a:prstGeom>
          <a:noFill/>
          <a:ln>
            <a:noFill/>
          </a:ln>
        </p:spPr>
      </p:pic>
      <p:pic>
        <p:nvPicPr>
          <p:cNvPr id="370" name="Google Shape;370;p43"/>
          <p:cNvPicPr preferRelativeResize="0"/>
          <p:nvPr/>
        </p:nvPicPr>
        <p:blipFill>
          <a:blip r:embed="rId4">
            <a:alphaModFix amt="20000"/>
          </a:blip>
          <a:stretch>
            <a:fillRect/>
          </a:stretch>
        </p:blipFill>
        <p:spPr>
          <a:xfrm>
            <a:off x="3419325" y="2166600"/>
            <a:ext cx="628325" cy="757825"/>
          </a:xfrm>
          <a:prstGeom prst="rect">
            <a:avLst/>
          </a:prstGeom>
          <a:noFill/>
          <a:ln>
            <a:noFill/>
          </a:ln>
        </p:spPr>
      </p:pic>
      <p:cxnSp>
        <p:nvCxnSpPr>
          <p:cNvPr id="371" name="Google Shape;371;p43"/>
          <p:cNvCxnSpPr/>
          <p:nvPr/>
        </p:nvCxnSpPr>
        <p:spPr>
          <a:xfrm>
            <a:off x="43470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372" name="Google Shape;372;p43"/>
          <p:cNvPicPr preferRelativeResize="0"/>
          <p:nvPr/>
        </p:nvPicPr>
        <p:blipFill>
          <a:blip r:embed="rId5">
            <a:alphaModFix amt="15000"/>
          </a:blip>
          <a:stretch>
            <a:fillRect/>
          </a:stretch>
        </p:blipFill>
        <p:spPr>
          <a:xfrm>
            <a:off x="1841625" y="2227175"/>
            <a:ext cx="746988" cy="757825"/>
          </a:xfrm>
          <a:prstGeom prst="rect">
            <a:avLst/>
          </a:prstGeom>
          <a:noFill/>
          <a:ln>
            <a:noFill/>
          </a:ln>
        </p:spPr>
      </p:pic>
      <p:pic>
        <p:nvPicPr>
          <p:cNvPr id="373" name="Google Shape;373;p43"/>
          <p:cNvPicPr preferRelativeResize="0"/>
          <p:nvPr/>
        </p:nvPicPr>
        <p:blipFill>
          <a:blip r:embed="rId6">
            <a:alphaModFix amt="15000"/>
          </a:blip>
          <a:stretch>
            <a:fillRect/>
          </a:stretch>
        </p:blipFill>
        <p:spPr>
          <a:xfrm>
            <a:off x="1849442" y="1312700"/>
            <a:ext cx="731370" cy="757825"/>
          </a:xfrm>
          <a:prstGeom prst="rect">
            <a:avLst/>
          </a:prstGeom>
          <a:noFill/>
          <a:ln>
            <a:noFill/>
          </a:ln>
        </p:spPr>
      </p:pic>
      <p:pic>
        <p:nvPicPr>
          <p:cNvPr id="374" name="Google Shape;374;p43"/>
          <p:cNvPicPr preferRelativeResize="0"/>
          <p:nvPr/>
        </p:nvPicPr>
        <p:blipFill>
          <a:blip r:embed="rId7">
            <a:alphaModFix/>
          </a:blip>
          <a:stretch>
            <a:fillRect/>
          </a:stretch>
        </p:blipFill>
        <p:spPr>
          <a:xfrm>
            <a:off x="1884761" y="3329174"/>
            <a:ext cx="660735" cy="710314"/>
          </a:xfrm>
          <a:prstGeom prst="rect">
            <a:avLst/>
          </a:prstGeom>
          <a:noFill/>
          <a:ln>
            <a:noFill/>
          </a:ln>
        </p:spPr>
      </p:pic>
      <p:cxnSp>
        <p:nvCxnSpPr>
          <p:cNvPr id="375" name="Google Shape;375;p43"/>
          <p:cNvCxnSpPr/>
          <p:nvPr/>
        </p:nvCxnSpPr>
        <p:spPr>
          <a:xfrm>
            <a:off x="1037875" y="2549275"/>
            <a:ext cx="481200" cy="0"/>
          </a:xfrm>
          <a:prstGeom prst="straightConnector1">
            <a:avLst/>
          </a:prstGeom>
          <a:noFill/>
          <a:ln w="9525" cap="flat" cmpd="sng">
            <a:solidFill>
              <a:schemeClr val="dk2"/>
            </a:solidFill>
            <a:prstDash val="solid"/>
            <a:round/>
            <a:headEnd type="none" w="med" len="med"/>
            <a:tailEnd type="triangle" w="med" len="med"/>
          </a:ln>
        </p:spPr>
      </p:cxnSp>
      <p:cxnSp>
        <p:nvCxnSpPr>
          <p:cNvPr id="376" name="Google Shape;376;p43"/>
          <p:cNvCxnSpPr/>
          <p:nvPr/>
        </p:nvCxnSpPr>
        <p:spPr>
          <a:xfrm>
            <a:off x="2714275" y="2549275"/>
            <a:ext cx="481200" cy="0"/>
          </a:xfrm>
          <a:prstGeom prst="straightConnector1">
            <a:avLst/>
          </a:prstGeom>
          <a:noFill/>
          <a:ln w="9525" cap="flat" cmpd="sng">
            <a:solidFill>
              <a:schemeClr val="dk2"/>
            </a:solidFill>
            <a:prstDash val="solid"/>
            <a:round/>
            <a:headEnd type="none" w="med" len="med"/>
            <a:tailEnd type="triangle" w="med" len="med"/>
          </a:ln>
        </p:spPr>
      </p:cxnSp>
      <p:sp>
        <p:nvSpPr>
          <p:cNvPr id="377" name="Google Shape;377;p43"/>
          <p:cNvSpPr txBox="1"/>
          <p:nvPr/>
        </p:nvSpPr>
        <p:spPr>
          <a:xfrm>
            <a:off x="4390675" y="927475"/>
            <a:ext cx="4503300" cy="39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solidFill>
                  <a:schemeClr val="dk1"/>
                </a:solidFill>
                <a:latin typeface="Roboto"/>
                <a:ea typeface="Roboto"/>
                <a:cs typeface="Roboto"/>
                <a:sym typeface="Roboto"/>
              </a:rPr>
              <a:t>제주 sk 렌터카 사이트</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 Selenium, BeautifulSoup.</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GET_DATE_COMBINATIONS </a:t>
            </a: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날짜조합을 위해 사용</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a:t>
            </a:r>
            <a:endParaRPr sz="1500">
              <a:solidFill>
                <a:schemeClr val="dk1"/>
              </a:solidFill>
              <a:latin typeface="Roboto"/>
              <a:ea typeface="Roboto"/>
              <a:cs typeface="Roboto"/>
              <a:sym typeface="Roboto"/>
            </a:endParaRPr>
          </a:p>
          <a:p>
            <a:pPr marL="0" lvl="0" indent="0" algn="ctr"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Rentcar_crawl</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solidFill>
                <a:schemeClr val="dk1"/>
              </a:solidFill>
              <a:latin typeface="Roboto"/>
              <a:ea typeface="Roboto"/>
              <a:cs typeface="Roboto"/>
              <a:sym typeface="Roboto"/>
            </a:endParaRPr>
          </a:p>
          <a:p>
            <a:pPr marL="0" lvl="0" indent="0" algn="ctr" rtl="0">
              <a:spcBef>
                <a:spcPts val="0"/>
              </a:spcBef>
              <a:spcAft>
                <a:spcPts val="0"/>
              </a:spcAft>
              <a:buNone/>
            </a:pPr>
            <a:r>
              <a:rPr lang="en-GB" sz="1500">
                <a:solidFill>
                  <a:schemeClr val="dk1"/>
                </a:solidFill>
                <a:latin typeface="Roboto"/>
                <a:ea typeface="Roboto"/>
                <a:cs typeface="Roboto"/>
                <a:sym typeface="Roboto"/>
              </a:rPr>
              <a:t>-&gt;</a:t>
            </a:r>
            <a:endParaRPr sz="15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GB" sz="1500">
                <a:solidFill>
                  <a:schemeClr val="dk1"/>
                </a:solidFill>
                <a:latin typeface="Roboto"/>
                <a:ea typeface="Roboto"/>
                <a:cs typeface="Roboto"/>
                <a:sym typeface="Roboto"/>
              </a:rPr>
              <a:t>csv에 저장</a:t>
            </a:r>
            <a:endParaRPr sz="16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cxnSp>
        <p:nvCxnSpPr>
          <p:cNvPr id="116" name="Google Shape;116;p26"/>
          <p:cNvCxnSpPr/>
          <p:nvPr/>
        </p:nvCxnSpPr>
        <p:spPr>
          <a:xfrm flipH="1">
            <a:off x="3766700" y="2598475"/>
            <a:ext cx="2145000" cy="553500"/>
          </a:xfrm>
          <a:prstGeom prst="curvedConnector3">
            <a:avLst>
              <a:gd name="adj1" fmla="val 50000"/>
            </a:avLst>
          </a:prstGeom>
          <a:noFill/>
          <a:ln w="19050" cap="flat" cmpd="sng">
            <a:solidFill>
              <a:schemeClr val="accent1"/>
            </a:solidFill>
            <a:prstDash val="solid"/>
            <a:round/>
            <a:headEnd type="none" w="med" len="med"/>
            <a:tailEnd type="oval" w="med" len="med"/>
          </a:ln>
        </p:spPr>
      </p:cxnSp>
      <p:cxnSp>
        <p:nvCxnSpPr>
          <p:cNvPr id="117" name="Google Shape;117;p26"/>
          <p:cNvCxnSpPr/>
          <p:nvPr/>
        </p:nvCxnSpPr>
        <p:spPr>
          <a:xfrm flipH="1">
            <a:off x="3627663" y="1608725"/>
            <a:ext cx="2494800" cy="378000"/>
          </a:xfrm>
          <a:prstGeom prst="curvedConnector3">
            <a:avLst>
              <a:gd name="adj1" fmla="val 50000"/>
            </a:avLst>
          </a:prstGeom>
          <a:noFill/>
          <a:ln w="19050" cap="flat" cmpd="sng">
            <a:solidFill>
              <a:schemeClr val="dk1"/>
            </a:solidFill>
            <a:prstDash val="solid"/>
            <a:round/>
            <a:headEnd type="none" w="med" len="med"/>
            <a:tailEnd type="oval" w="med" len="med"/>
          </a:ln>
        </p:spPr>
      </p:cxnSp>
      <p:sp>
        <p:nvSpPr>
          <p:cNvPr id="118" name="Google Shape;118;p26"/>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목차 </a:t>
            </a:r>
            <a:endParaRPr/>
          </a:p>
        </p:txBody>
      </p:sp>
      <p:grpSp>
        <p:nvGrpSpPr>
          <p:cNvPr id="119" name="Google Shape;119;p26"/>
          <p:cNvGrpSpPr/>
          <p:nvPr/>
        </p:nvGrpSpPr>
        <p:grpSpPr>
          <a:xfrm>
            <a:off x="327898" y="1195775"/>
            <a:ext cx="1926103" cy="3291725"/>
            <a:chOff x="1993748" y="1268750"/>
            <a:chExt cx="1926103" cy="3291725"/>
          </a:xfrm>
        </p:grpSpPr>
        <p:sp>
          <p:nvSpPr>
            <p:cNvPr id="120" name="Google Shape;120;p26"/>
            <p:cNvSpPr/>
            <p:nvPr/>
          </p:nvSpPr>
          <p:spPr>
            <a:xfrm>
              <a:off x="2578259" y="3817666"/>
              <a:ext cx="109815" cy="152046"/>
            </a:xfrm>
            <a:custGeom>
              <a:avLst/>
              <a:gdLst/>
              <a:ahLst/>
              <a:cxnLst/>
              <a:rect l="l" t="t" r="r" b="b"/>
              <a:pathLst>
                <a:path w="1568" h="2171" extrusionOk="0">
                  <a:moveTo>
                    <a:pt x="1125" y="0"/>
                  </a:moveTo>
                  <a:lnTo>
                    <a:pt x="683" y="777"/>
                  </a:lnTo>
                  <a:lnTo>
                    <a:pt x="268" y="777"/>
                  </a:lnTo>
                  <a:lnTo>
                    <a:pt x="0" y="1246"/>
                  </a:lnTo>
                  <a:lnTo>
                    <a:pt x="576" y="2170"/>
                  </a:lnTo>
                  <a:lnTo>
                    <a:pt x="1072" y="1822"/>
                  </a:lnTo>
                  <a:lnTo>
                    <a:pt x="1567" y="1822"/>
                  </a:lnTo>
                  <a:lnTo>
                    <a:pt x="1474" y="710"/>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6"/>
            <p:cNvSpPr/>
            <p:nvPr/>
          </p:nvSpPr>
          <p:spPr>
            <a:xfrm>
              <a:off x="2670450" y="4230025"/>
              <a:ext cx="496654" cy="330450"/>
            </a:xfrm>
            <a:custGeom>
              <a:avLst/>
              <a:gdLst/>
              <a:ahLst/>
              <a:cxnLst/>
              <a:rect l="l" t="t" r="r" b="b"/>
              <a:pathLst>
                <a:path w="4957" h="3041" extrusionOk="0">
                  <a:moveTo>
                    <a:pt x="3577" y="0"/>
                  </a:moveTo>
                  <a:lnTo>
                    <a:pt x="764" y="857"/>
                  </a:lnTo>
                  <a:lnTo>
                    <a:pt x="1" y="1808"/>
                  </a:lnTo>
                  <a:lnTo>
                    <a:pt x="483" y="2800"/>
                  </a:lnTo>
                  <a:lnTo>
                    <a:pt x="1769" y="3041"/>
                  </a:lnTo>
                  <a:lnTo>
                    <a:pt x="4100" y="2612"/>
                  </a:lnTo>
                  <a:lnTo>
                    <a:pt x="4957" y="1085"/>
                  </a:lnTo>
                  <a:lnTo>
                    <a:pt x="4863" y="228"/>
                  </a:lnTo>
                  <a:lnTo>
                    <a:pt x="3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6"/>
            <p:cNvSpPr/>
            <p:nvPr/>
          </p:nvSpPr>
          <p:spPr>
            <a:xfrm>
              <a:off x="3274336" y="3602799"/>
              <a:ext cx="90135" cy="73257"/>
            </a:xfrm>
            <a:custGeom>
              <a:avLst/>
              <a:gdLst/>
              <a:ahLst/>
              <a:cxnLst/>
              <a:rect l="l" t="t" r="r" b="b"/>
              <a:pathLst>
                <a:path w="1287" h="1046" extrusionOk="0">
                  <a:moveTo>
                    <a:pt x="617" y="0"/>
                  </a:moveTo>
                  <a:lnTo>
                    <a:pt x="1" y="429"/>
                  </a:lnTo>
                  <a:lnTo>
                    <a:pt x="309" y="1045"/>
                  </a:lnTo>
                  <a:lnTo>
                    <a:pt x="1286" y="643"/>
                  </a:lnTo>
                  <a:lnTo>
                    <a:pt x="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6"/>
            <p:cNvSpPr/>
            <p:nvPr/>
          </p:nvSpPr>
          <p:spPr>
            <a:xfrm>
              <a:off x="3603640" y="3481779"/>
              <a:ext cx="107013" cy="168014"/>
            </a:xfrm>
            <a:custGeom>
              <a:avLst/>
              <a:gdLst/>
              <a:ahLst/>
              <a:cxnLst/>
              <a:rect l="l" t="t" r="r" b="b"/>
              <a:pathLst>
                <a:path w="1528" h="2399" extrusionOk="0">
                  <a:moveTo>
                    <a:pt x="938" y="0"/>
                  </a:moveTo>
                  <a:lnTo>
                    <a:pt x="0" y="751"/>
                  </a:lnTo>
                  <a:lnTo>
                    <a:pt x="67" y="1514"/>
                  </a:lnTo>
                  <a:lnTo>
                    <a:pt x="442" y="2398"/>
                  </a:lnTo>
                  <a:lnTo>
                    <a:pt x="1099" y="2184"/>
                  </a:lnTo>
                  <a:lnTo>
                    <a:pt x="1527" y="1487"/>
                  </a:lnTo>
                  <a:lnTo>
                    <a:pt x="1434" y="335"/>
                  </a:lnTo>
                  <a:lnTo>
                    <a:pt x="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6"/>
            <p:cNvSpPr/>
            <p:nvPr/>
          </p:nvSpPr>
          <p:spPr>
            <a:xfrm>
              <a:off x="1993748" y="1268750"/>
              <a:ext cx="1926103" cy="2697258"/>
            </a:xfrm>
            <a:custGeom>
              <a:avLst/>
              <a:gdLst/>
              <a:ahLst/>
              <a:cxnLst/>
              <a:rect l="l" t="t" r="r" b="b"/>
              <a:pathLst>
                <a:path w="27502" h="38513" extrusionOk="0">
                  <a:moveTo>
                    <a:pt x="14347" y="1"/>
                  </a:moveTo>
                  <a:lnTo>
                    <a:pt x="11722" y="1689"/>
                  </a:lnTo>
                  <a:lnTo>
                    <a:pt x="7141" y="2077"/>
                  </a:lnTo>
                  <a:lnTo>
                    <a:pt x="4770" y="4167"/>
                  </a:lnTo>
                  <a:lnTo>
                    <a:pt x="2479" y="4743"/>
                  </a:lnTo>
                  <a:lnTo>
                    <a:pt x="483" y="6739"/>
                  </a:lnTo>
                  <a:lnTo>
                    <a:pt x="1" y="8252"/>
                  </a:lnTo>
                  <a:lnTo>
                    <a:pt x="175" y="8453"/>
                  </a:lnTo>
                  <a:lnTo>
                    <a:pt x="1287" y="7650"/>
                  </a:lnTo>
                  <a:lnTo>
                    <a:pt x="3269" y="7703"/>
                  </a:lnTo>
                  <a:lnTo>
                    <a:pt x="2332" y="8199"/>
                  </a:lnTo>
                  <a:lnTo>
                    <a:pt x="4930" y="10396"/>
                  </a:lnTo>
                  <a:lnTo>
                    <a:pt x="6618" y="12834"/>
                  </a:lnTo>
                  <a:lnTo>
                    <a:pt x="7516" y="13035"/>
                  </a:lnTo>
                  <a:lnTo>
                    <a:pt x="7074" y="13745"/>
                  </a:lnTo>
                  <a:lnTo>
                    <a:pt x="8025" y="15084"/>
                  </a:lnTo>
                  <a:lnTo>
                    <a:pt x="8574" y="16236"/>
                  </a:lnTo>
                  <a:lnTo>
                    <a:pt x="6377" y="15486"/>
                  </a:lnTo>
                  <a:lnTo>
                    <a:pt x="5922" y="14843"/>
                  </a:lnTo>
                  <a:lnTo>
                    <a:pt x="5480" y="15982"/>
                  </a:lnTo>
                  <a:lnTo>
                    <a:pt x="4528" y="15740"/>
                  </a:lnTo>
                  <a:lnTo>
                    <a:pt x="3176" y="17643"/>
                  </a:lnTo>
                  <a:lnTo>
                    <a:pt x="6069" y="18982"/>
                  </a:lnTo>
                  <a:lnTo>
                    <a:pt x="6832" y="18741"/>
                  </a:lnTo>
                  <a:lnTo>
                    <a:pt x="7475" y="20188"/>
                  </a:lnTo>
                  <a:lnTo>
                    <a:pt x="7516" y="22934"/>
                  </a:lnTo>
                  <a:lnTo>
                    <a:pt x="8266" y="23429"/>
                  </a:lnTo>
                  <a:lnTo>
                    <a:pt x="8775" y="22987"/>
                  </a:lnTo>
                  <a:lnTo>
                    <a:pt x="9927" y="25238"/>
                  </a:lnTo>
                  <a:lnTo>
                    <a:pt x="7770" y="26671"/>
                  </a:lnTo>
                  <a:lnTo>
                    <a:pt x="7717" y="27435"/>
                  </a:lnTo>
                  <a:lnTo>
                    <a:pt x="8627" y="28131"/>
                  </a:lnTo>
                  <a:lnTo>
                    <a:pt x="8668" y="29283"/>
                  </a:lnTo>
                  <a:lnTo>
                    <a:pt x="7877" y="29725"/>
                  </a:lnTo>
                  <a:lnTo>
                    <a:pt x="7877" y="30971"/>
                  </a:lnTo>
                  <a:lnTo>
                    <a:pt x="8574" y="32230"/>
                  </a:lnTo>
                  <a:lnTo>
                    <a:pt x="7717" y="32270"/>
                  </a:lnTo>
                  <a:lnTo>
                    <a:pt x="9324" y="35378"/>
                  </a:lnTo>
                  <a:lnTo>
                    <a:pt x="10262" y="35472"/>
                  </a:lnTo>
                  <a:lnTo>
                    <a:pt x="10570" y="36972"/>
                  </a:lnTo>
                  <a:lnTo>
                    <a:pt x="11065" y="37374"/>
                  </a:lnTo>
                  <a:lnTo>
                    <a:pt x="11025" y="38513"/>
                  </a:lnTo>
                  <a:lnTo>
                    <a:pt x="11963" y="37816"/>
                  </a:lnTo>
                  <a:lnTo>
                    <a:pt x="12070" y="36115"/>
                  </a:lnTo>
                  <a:lnTo>
                    <a:pt x="12659" y="36919"/>
                  </a:lnTo>
                  <a:lnTo>
                    <a:pt x="13624" y="35566"/>
                  </a:lnTo>
                  <a:lnTo>
                    <a:pt x="16571" y="33021"/>
                  </a:lnTo>
                  <a:lnTo>
                    <a:pt x="17763" y="32779"/>
                  </a:lnTo>
                  <a:lnTo>
                    <a:pt x="17964" y="33476"/>
                  </a:lnTo>
                  <a:lnTo>
                    <a:pt x="18862" y="32378"/>
                  </a:lnTo>
                  <a:lnTo>
                    <a:pt x="19558" y="32471"/>
                  </a:lnTo>
                  <a:lnTo>
                    <a:pt x="20214" y="33771"/>
                  </a:lnTo>
                  <a:lnTo>
                    <a:pt x="21460" y="33275"/>
                  </a:lnTo>
                  <a:lnTo>
                    <a:pt x="21956" y="33878"/>
                  </a:lnTo>
                  <a:lnTo>
                    <a:pt x="22599" y="33422"/>
                  </a:lnTo>
                  <a:lnTo>
                    <a:pt x="22117" y="32471"/>
                  </a:lnTo>
                  <a:lnTo>
                    <a:pt x="23711" y="31480"/>
                  </a:lnTo>
                  <a:lnTo>
                    <a:pt x="25198" y="31480"/>
                  </a:lnTo>
                  <a:lnTo>
                    <a:pt x="27006" y="29176"/>
                  </a:lnTo>
                  <a:lnTo>
                    <a:pt x="26604" y="28479"/>
                  </a:lnTo>
                  <a:lnTo>
                    <a:pt x="27502" y="27783"/>
                  </a:lnTo>
                  <a:lnTo>
                    <a:pt x="27153" y="22733"/>
                  </a:lnTo>
                  <a:lnTo>
                    <a:pt x="26711" y="22733"/>
                  </a:lnTo>
                  <a:lnTo>
                    <a:pt x="26256" y="23228"/>
                  </a:lnTo>
                  <a:lnTo>
                    <a:pt x="26202" y="21688"/>
                  </a:lnTo>
                  <a:lnTo>
                    <a:pt x="25305" y="17040"/>
                  </a:lnTo>
                  <a:lnTo>
                    <a:pt x="24300" y="15982"/>
                  </a:lnTo>
                  <a:lnTo>
                    <a:pt x="24206" y="13035"/>
                  </a:lnTo>
                  <a:lnTo>
                    <a:pt x="20308" y="8145"/>
                  </a:lnTo>
                  <a:lnTo>
                    <a:pt x="16758" y="4448"/>
                  </a:lnTo>
                  <a:lnTo>
                    <a:pt x="14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6"/>
          <p:cNvGrpSpPr/>
          <p:nvPr/>
        </p:nvGrpSpPr>
        <p:grpSpPr>
          <a:xfrm>
            <a:off x="960663" y="1195775"/>
            <a:ext cx="4611600" cy="978300"/>
            <a:chOff x="3769513" y="1268750"/>
            <a:chExt cx="4611600" cy="978300"/>
          </a:xfrm>
        </p:grpSpPr>
        <p:cxnSp>
          <p:nvCxnSpPr>
            <p:cNvPr id="126" name="Google Shape;126;p26"/>
            <p:cNvCxnSpPr>
              <a:stCxn id="127" idx="1"/>
            </p:cNvCxnSpPr>
            <p:nvPr/>
          </p:nvCxnSpPr>
          <p:spPr>
            <a:xfrm flipH="1">
              <a:off x="3769513" y="1757900"/>
              <a:ext cx="2494800" cy="378000"/>
            </a:xfrm>
            <a:prstGeom prst="curvedConnector3">
              <a:avLst>
                <a:gd name="adj1" fmla="val 50000"/>
              </a:avLst>
            </a:prstGeom>
            <a:noFill/>
            <a:ln w="19050" cap="flat" cmpd="sng">
              <a:solidFill>
                <a:schemeClr val="dk1"/>
              </a:solidFill>
              <a:prstDash val="solid"/>
              <a:round/>
              <a:headEnd type="none" w="med" len="med"/>
              <a:tailEnd type="oval" w="med" len="med"/>
            </a:ln>
          </p:spPr>
        </p:cxnSp>
        <p:sp>
          <p:nvSpPr>
            <p:cNvPr id="127" name="Google Shape;127;p26"/>
            <p:cNvSpPr/>
            <p:nvPr/>
          </p:nvSpPr>
          <p:spPr>
            <a:xfrm>
              <a:off x="6264313" y="1268750"/>
              <a:ext cx="2116800" cy="9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6"/>
            <p:cNvSpPr txBox="1"/>
            <p:nvPr/>
          </p:nvSpPr>
          <p:spPr>
            <a:xfrm>
              <a:off x="6360750" y="1497475"/>
              <a:ext cx="1545300" cy="521400"/>
            </a:xfrm>
            <a:prstGeom prst="rect">
              <a:avLst/>
            </a:prstGeom>
            <a:noFill/>
            <a:ln>
              <a:noFill/>
            </a:ln>
          </p:spPr>
          <p:txBody>
            <a:bodyPr spcFirstLastPara="1" wrap="square" lIns="91425" tIns="91425" rIns="91425" bIns="91425" anchor="ctr" anchorCtr="0">
              <a:noAutofit/>
            </a:bodyPr>
            <a:lstStyle/>
            <a:p>
              <a:pPr marL="457200" lvl="0" indent="-336550" algn="ctr" rtl="0">
                <a:spcBef>
                  <a:spcPts val="0"/>
                </a:spcBef>
                <a:spcAft>
                  <a:spcPts val="0"/>
                </a:spcAft>
                <a:buClr>
                  <a:srgbClr val="FFFFFF"/>
                </a:buClr>
                <a:buSzPts val="1700"/>
                <a:buFont typeface="Fira Sans Extra Condensed"/>
                <a:buAutoNum type="arabicPeriod"/>
              </a:pPr>
              <a:r>
                <a:rPr lang="en-GB" sz="1700" b="1">
                  <a:solidFill>
                    <a:srgbClr val="FFFFFF"/>
                  </a:solidFill>
                  <a:latin typeface="Fira Sans Extra Condensed"/>
                  <a:ea typeface="Fira Sans Extra Condensed"/>
                  <a:cs typeface="Fira Sans Extra Condensed"/>
                  <a:sym typeface="Fira Sans Extra Condensed"/>
                </a:rPr>
                <a:t>프로젝트 개요</a:t>
              </a:r>
              <a:endParaRPr sz="1700" b="1">
                <a:solidFill>
                  <a:srgbClr val="FFFFFF"/>
                </a:solidFill>
                <a:latin typeface="Fira Sans Extra Condensed"/>
                <a:ea typeface="Fira Sans Extra Condensed"/>
                <a:cs typeface="Fira Sans Extra Condensed"/>
                <a:sym typeface="Fira Sans Extra Condensed"/>
              </a:endParaRPr>
            </a:p>
          </p:txBody>
        </p:sp>
      </p:grpSp>
      <p:grpSp>
        <p:nvGrpSpPr>
          <p:cNvPr id="129" name="Google Shape;129;p26"/>
          <p:cNvGrpSpPr/>
          <p:nvPr/>
        </p:nvGrpSpPr>
        <p:grpSpPr>
          <a:xfrm>
            <a:off x="1238163" y="2293750"/>
            <a:ext cx="4334100" cy="1954950"/>
            <a:chOff x="4047013" y="2306650"/>
            <a:chExt cx="4334100" cy="1954950"/>
          </a:xfrm>
        </p:grpSpPr>
        <p:cxnSp>
          <p:nvCxnSpPr>
            <p:cNvPr id="130" name="Google Shape;130;p26"/>
            <p:cNvCxnSpPr>
              <a:stCxn id="131" idx="1"/>
            </p:cNvCxnSpPr>
            <p:nvPr/>
          </p:nvCxnSpPr>
          <p:spPr>
            <a:xfrm flipH="1">
              <a:off x="4047013" y="2795800"/>
              <a:ext cx="2217300" cy="1465800"/>
            </a:xfrm>
            <a:prstGeom prst="curvedConnector3">
              <a:avLst>
                <a:gd name="adj1" fmla="val 50000"/>
              </a:avLst>
            </a:prstGeom>
            <a:noFill/>
            <a:ln w="19050" cap="flat" cmpd="sng">
              <a:solidFill>
                <a:schemeClr val="accent1"/>
              </a:solidFill>
              <a:prstDash val="solid"/>
              <a:round/>
              <a:headEnd type="none" w="med" len="med"/>
              <a:tailEnd type="oval" w="med" len="med"/>
            </a:ln>
          </p:spPr>
        </p:cxnSp>
        <p:sp>
          <p:nvSpPr>
            <p:cNvPr id="131" name="Google Shape;131;p26"/>
            <p:cNvSpPr/>
            <p:nvPr/>
          </p:nvSpPr>
          <p:spPr>
            <a:xfrm>
              <a:off x="6264313" y="2306650"/>
              <a:ext cx="2116800" cy="9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p:nvPr/>
          </p:nvSpPr>
          <p:spPr>
            <a:xfrm>
              <a:off x="6346075" y="2458950"/>
              <a:ext cx="1850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rgbClr val="FFFFFF"/>
                  </a:solidFill>
                  <a:latin typeface="Fira Sans Extra Condensed"/>
                  <a:ea typeface="Fira Sans Extra Condensed"/>
                  <a:cs typeface="Fira Sans Extra Condensed"/>
                  <a:sym typeface="Fira Sans Extra Condensed"/>
                </a:rPr>
                <a:t>3.  프로젝트 수행 절차 및 결과</a:t>
              </a:r>
              <a:endParaRPr sz="1700" b="1">
                <a:solidFill>
                  <a:srgbClr val="FFFFFF"/>
                </a:solidFill>
                <a:latin typeface="Fira Sans Extra Condensed"/>
                <a:ea typeface="Fira Sans Extra Condensed"/>
                <a:cs typeface="Fira Sans Extra Condensed"/>
                <a:sym typeface="Fira Sans Extra Condensed"/>
              </a:endParaRPr>
            </a:p>
          </p:txBody>
        </p:sp>
      </p:grpSp>
      <p:grpSp>
        <p:nvGrpSpPr>
          <p:cNvPr id="133" name="Google Shape;133;p26"/>
          <p:cNvGrpSpPr/>
          <p:nvPr/>
        </p:nvGrpSpPr>
        <p:grpSpPr>
          <a:xfrm>
            <a:off x="3613725" y="1195775"/>
            <a:ext cx="4414763" cy="2901788"/>
            <a:chOff x="6422575" y="1268750"/>
            <a:chExt cx="4414763" cy="2901788"/>
          </a:xfrm>
        </p:grpSpPr>
        <p:sp>
          <p:nvSpPr>
            <p:cNvPr id="134" name="Google Shape;134;p26"/>
            <p:cNvSpPr/>
            <p:nvPr/>
          </p:nvSpPr>
          <p:spPr>
            <a:xfrm>
              <a:off x="8720538" y="1268750"/>
              <a:ext cx="2116800" cy="97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txBox="1"/>
            <p:nvPr/>
          </p:nvSpPr>
          <p:spPr>
            <a:xfrm>
              <a:off x="6422575" y="37964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Neptune is the farthest planet from the Sun</a:t>
              </a:r>
              <a:endParaRPr sz="1200">
                <a:solidFill>
                  <a:srgbClr val="FFFFFF"/>
                </a:solidFill>
                <a:latin typeface="Roboto"/>
                <a:ea typeface="Roboto"/>
                <a:cs typeface="Roboto"/>
                <a:sym typeface="Roboto"/>
              </a:endParaRPr>
            </a:p>
          </p:txBody>
        </p:sp>
        <p:sp>
          <p:nvSpPr>
            <p:cNvPr id="136" name="Google Shape;136;p26"/>
            <p:cNvSpPr txBox="1"/>
            <p:nvPr/>
          </p:nvSpPr>
          <p:spPr>
            <a:xfrm>
              <a:off x="8780875" y="1471550"/>
              <a:ext cx="1997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rgbClr val="FFFFFF"/>
                  </a:solidFill>
                  <a:latin typeface="Fira Sans Extra Condensed"/>
                  <a:ea typeface="Fira Sans Extra Condensed"/>
                  <a:cs typeface="Fira Sans Extra Condensed"/>
                  <a:sym typeface="Fira Sans Extra Condensed"/>
                </a:rPr>
                <a:t>2.  프로젝트 팀 구성 및 역할 </a:t>
              </a:r>
              <a:endParaRPr sz="1700" b="1">
                <a:solidFill>
                  <a:srgbClr val="FFFFFF"/>
                </a:solidFill>
                <a:latin typeface="Fira Sans Extra Condensed"/>
                <a:ea typeface="Fira Sans Extra Condensed"/>
                <a:cs typeface="Fira Sans Extra Condensed"/>
                <a:sym typeface="Fira Sans Extra Condensed"/>
              </a:endParaRPr>
            </a:p>
          </p:txBody>
        </p:sp>
      </p:grpSp>
      <p:grpSp>
        <p:nvGrpSpPr>
          <p:cNvPr id="137" name="Google Shape;137;p26"/>
          <p:cNvGrpSpPr/>
          <p:nvPr/>
        </p:nvGrpSpPr>
        <p:grpSpPr>
          <a:xfrm>
            <a:off x="5911688" y="2309875"/>
            <a:ext cx="2116800" cy="978300"/>
            <a:chOff x="9073163" y="1344950"/>
            <a:chExt cx="2116800" cy="978300"/>
          </a:xfrm>
        </p:grpSpPr>
        <p:sp>
          <p:nvSpPr>
            <p:cNvPr id="138" name="Google Shape;138;p26"/>
            <p:cNvSpPr/>
            <p:nvPr/>
          </p:nvSpPr>
          <p:spPr>
            <a:xfrm>
              <a:off x="9073163" y="1344950"/>
              <a:ext cx="2116800" cy="9783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txBox="1"/>
            <p:nvPr/>
          </p:nvSpPr>
          <p:spPr>
            <a:xfrm>
              <a:off x="9174325" y="1523975"/>
              <a:ext cx="1926000" cy="5727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rgbClr val="FFFFFF"/>
                  </a:solidFill>
                  <a:latin typeface="Fira Sans Extra Condensed"/>
                  <a:ea typeface="Fira Sans Extra Condensed"/>
                  <a:cs typeface="Fira Sans Extra Condensed"/>
                  <a:sym typeface="Fira Sans Extra Condensed"/>
                </a:rPr>
                <a:t>4. 발전 방향 &amp; </a:t>
              </a:r>
              <a:endParaRPr sz="1700" b="1">
                <a:solidFill>
                  <a:srgbClr val="FFFFFF"/>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GB" sz="1700" b="1">
                  <a:solidFill>
                    <a:srgbClr val="FFFFFF"/>
                  </a:solidFill>
                  <a:latin typeface="Fira Sans Extra Condensed"/>
                  <a:ea typeface="Fira Sans Extra Condensed"/>
                  <a:cs typeface="Fira Sans Extra Condensed"/>
                  <a:sym typeface="Fira Sans Extra Condensed"/>
                </a:rPr>
                <a:t>자체 평가 의견</a:t>
              </a:r>
              <a:endParaRPr sz="1700" b="1">
                <a:solidFill>
                  <a:srgbClr val="FFFFFF"/>
                </a:solidFill>
                <a:latin typeface="Fira Sans Extra Condensed"/>
                <a:ea typeface="Fira Sans Extra Condensed"/>
                <a:cs typeface="Fira Sans Extra Condensed"/>
                <a:sym typeface="Fira Sans Extra Condensed"/>
              </a:endParaRPr>
            </a:p>
          </p:txBody>
        </p:sp>
      </p:grpSp>
      <p:pic>
        <p:nvPicPr>
          <p:cNvPr id="140" name="Google Shape;140;p26"/>
          <p:cNvPicPr preferRelativeResize="0"/>
          <p:nvPr/>
        </p:nvPicPr>
        <p:blipFill rotWithShape="1">
          <a:blip r:embed="rId3">
            <a:alphaModFix/>
          </a:blip>
          <a:srcRect t="-9892" r="-26055" b="-7878"/>
          <a:stretch/>
        </p:blipFill>
        <p:spPr>
          <a:xfrm>
            <a:off x="591600" y="1526526"/>
            <a:ext cx="572700" cy="535049"/>
          </a:xfrm>
          <a:prstGeom prst="rect">
            <a:avLst/>
          </a:prstGeom>
          <a:noFill/>
          <a:ln>
            <a:noFill/>
          </a:ln>
        </p:spPr>
      </p:pic>
      <p:pic>
        <p:nvPicPr>
          <p:cNvPr id="141" name="Google Shape;141;p26"/>
          <p:cNvPicPr preferRelativeResize="0"/>
          <p:nvPr/>
        </p:nvPicPr>
        <p:blipFill>
          <a:blip r:embed="rId4">
            <a:alphaModFix/>
          </a:blip>
          <a:stretch>
            <a:fillRect/>
          </a:stretch>
        </p:blipFill>
        <p:spPr>
          <a:xfrm>
            <a:off x="1004600" y="3523600"/>
            <a:ext cx="572700" cy="572700"/>
          </a:xfrm>
          <a:prstGeom prst="rect">
            <a:avLst/>
          </a:prstGeom>
          <a:noFill/>
          <a:ln>
            <a:noFill/>
          </a:ln>
        </p:spPr>
      </p:pic>
      <p:sp>
        <p:nvSpPr>
          <p:cNvPr id="142" name="Google Shape;142;p26"/>
          <p:cNvSpPr/>
          <p:nvPr/>
        </p:nvSpPr>
        <p:spPr>
          <a:xfrm>
            <a:off x="2365850" y="2309875"/>
            <a:ext cx="209150" cy="200323"/>
          </a:xfrm>
          <a:custGeom>
            <a:avLst/>
            <a:gdLst/>
            <a:ahLst/>
            <a:cxnLst/>
            <a:rect l="l" t="t" r="r" b="b"/>
            <a:pathLst>
              <a:path w="2533" h="3296" extrusionOk="0">
                <a:moveTo>
                  <a:pt x="1836" y="0"/>
                </a:moveTo>
                <a:lnTo>
                  <a:pt x="121" y="764"/>
                </a:lnTo>
                <a:lnTo>
                  <a:pt x="1" y="1889"/>
                </a:lnTo>
                <a:lnTo>
                  <a:pt x="322" y="3296"/>
                </a:lnTo>
                <a:lnTo>
                  <a:pt x="1407" y="3202"/>
                </a:lnTo>
                <a:lnTo>
                  <a:pt x="2318" y="2345"/>
                </a:lnTo>
                <a:lnTo>
                  <a:pt x="2532" y="657"/>
                </a:lnTo>
                <a:lnTo>
                  <a:pt x="18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2649403" y="2472167"/>
            <a:ext cx="117695" cy="138554"/>
          </a:xfrm>
          <a:custGeom>
            <a:avLst/>
            <a:gdLst/>
            <a:ahLst/>
            <a:cxnLst/>
            <a:rect l="l" t="t" r="r" b="b"/>
            <a:pathLst>
              <a:path w="2493" h="2935" extrusionOk="0">
                <a:moveTo>
                  <a:pt x="2157" y="1"/>
                </a:moveTo>
                <a:lnTo>
                  <a:pt x="1220" y="978"/>
                </a:lnTo>
                <a:lnTo>
                  <a:pt x="563" y="831"/>
                </a:lnTo>
                <a:lnTo>
                  <a:pt x="1" y="1407"/>
                </a:lnTo>
                <a:lnTo>
                  <a:pt x="617" y="2934"/>
                </a:lnTo>
                <a:lnTo>
                  <a:pt x="1515" y="2626"/>
                </a:lnTo>
                <a:lnTo>
                  <a:pt x="2291" y="2787"/>
                </a:lnTo>
                <a:lnTo>
                  <a:pt x="2492" y="1139"/>
                </a:lnTo>
                <a:lnTo>
                  <a:pt x="2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4"/>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수집 </a:t>
            </a:r>
            <a:endParaRPr/>
          </a:p>
        </p:txBody>
      </p:sp>
      <p:sp>
        <p:nvSpPr>
          <p:cNvPr id="383" name="Google Shape;383;p44"/>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384" name="Google Shape;384;p44"/>
          <p:cNvSpPr txBox="1"/>
          <p:nvPr/>
        </p:nvSpPr>
        <p:spPr>
          <a:xfrm>
            <a:off x="2567650" y="930075"/>
            <a:ext cx="3910200" cy="50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latin typeface="Roboto"/>
                <a:ea typeface="Roboto"/>
                <a:cs typeface="Roboto"/>
                <a:sym typeface="Roboto"/>
              </a:rPr>
              <a:t>웹스크레이핑으로 수집된 csv</a:t>
            </a:r>
            <a:endParaRPr sz="2000">
              <a:solidFill>
                <a:schemeClr val="dk1"/>
              </a:solidFill>
              <a:latin typeface="Roboto"/>
              <a:ea typeface="Roboto"/>
              <a:cs typeface="Roboto"/>
              <a:sym typeface="Roboto"/>
            </a:endParaRPr>
          </a:p>
        </p:txBody>
      </p:sp>
      <p:sp>
        <p:nvSpPr>
          <p:cNvPr id="385" name="Google Shape;385;p44"/>
          <p:cNvSpPr txBox="1"/>
          <p:nvPr/>
        </p:nvSpPr>
        <p:spPr>
          <a:xfrm>
            <a:off x="457350" y="4343400"/>
            <a:ext cx="8414400" cy="8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137,504개의 데이터가 수집되었다.</a:t>
            </a:r>
            <a:endParaRPr>
              <a:latin typeface="Roboto"/>
              <a:ea typeface="Roboto"/>
              <a:cs typeface="Roboto"/>
              <a:sym typeface="Roboto"/>
            </a:endParaRPr>
          </a:p>
          <a:p>
            <a:pPr marL="0" lvl="0" indent="0" algn="l" rtl="0">
              <a:spcBef>
                <a:spcPts val="0"/>
              </a:spcBef>
              <a:spcAft>
                <a:spcPts val="0"/>
              </a:spcAft>
              <a:buNone/>
            </a:pPr>
            <a:r>
              <a:rPr lang="en-GB">
                <a:latin typeface="Roboto"/>
                <a:ea typeface="Roboto"/>
                <a:cs typeface="Roboto"/>
                <a:sym typeface="Roboto"/>
              </a:rPr>
              <a:t>일반적인 방법으로 웹스크레이핑하기에는 시간이 너무 오래 걸려서</a:t>
            </a:r>
            <a:endParaRPr>
              <a:latin typeface="Roboto"/>
              <a:ea typeface="Roboto"/>
              <a:cs typeface="Roboto"/>
              <a:sym typeface="Roboto"/>
            </a:endParaRPr>
          </a:p>
          <a:p>
            <a:pPr marL="0" lvl="0" indent="0" algn="l" rtl="0">
              <a:spcBef>
                <a:spcPts val="0"/>
              </a:spcBef>
              <a:spcAft>
                <a:spcPts val="0"/>
              </a:spcAft>
              <a:buNone/>
            </a:pPr>
            <a:r>
              <a:rPr lang="en-GB">
                <a:solidFill>
                  <a:schemeClr val="dk1"/>
                </a:solidFill>
                <a:latin typeface="Roboto"/>
                <a:ea typeface="Roboto"/>
                <a:cs typeface="Roboto"/>
                <a:sym typeface="Roboto"/>
              </a:rPr>
              <a:t>concurrent.futures 모듈의ThreadPoolExecutor()를 사용하였다.</a:t>
            </a:r>
            <a:endParaRPr>
              <a:latin typeface="Roboto"/>
              <a:ea typeface="Roboto"/>
              <a:cs typeface="Roboto"/>
              <a:sym typeface="Roboto"/>
            </a:endParaRPr>
          </a:p>
        </p:txBody>
      </p:sp>
      <p:pic>
        <p:nvPicPr>
          <p:cNvPr id="386" name="Google Shape;386;p44"/>
          <p:cNvPicPr preferRelativeResize="0"/>
          <p:nvPr/>
        </p:nvPicPr>
        <p:blipFill>
          <a:blip r:embed="rId3">
            <a:alphaModFix/>
          </a:blip>
          <a:stretch>
            <a:fillRect/>
          </a:stretch>
        </p:blipFill>
        <p:spPr>
          <a:xfrm>
            <a:off x="305260" y="1388062"/>
            <a:ext cx="7899890" cy="2791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txBox="1">
            <a:spLocks noGrp="1"/>
          </p:cNvSpPr>
          <p:nvPr>
            <p:ph type="title"/>
          </p:nvPr>
        </p:nvSpPr>
        <p:spPr>
          <a:xfrm>
            <a:off x="457350" y="75025"/>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전처리</a:t>
            </a:r>
            <a:endParaRPr/>
          </a:p>
        </p:txBody>
      </p:sp>
      <p:sp>
        <p:nvSpPr>
          <p:cNvPr id="392" name="Google Shape;392;p45"/>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cxnSp>
        <p:nvCxnSpPr>
          <p:cNvPr id="393" name="Google Shape;393;p45"/>
          <p:cNvCxnSpPr/>
          <p:nvPr/>
        </p:nvCxnSpPr>
        <p:spPr>
          <a:xfrm>
            <a:off x="43470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394" name="Google Shape;394;p45"/>
          <p:cNvPicPr preferRelativeResize="0"/>
          <p:nvPr/>
        </p:nvPicPr>
        <p:blipFill>
          <a:blip r:embed="rId3">
            <a:alphaModFix/>
          </a:blip>
          <a:stretch>
            <a:fillRect/>
          </a:stretch>
        </p:blipFill>
        <p:spPr>
          <a:xfrm>
            <a:off x="295592" y="776900"/>
            <a:ext cx="731370" cy="757825"/>
          </a:xfrm>
          <a:prstGeom prst="rect">
            <a:avLst/>
          </a:prstGeom>
          <a:noFill/>
          <a:ln>
            <a:noFill/>
          </a:ln>
        </p:spPr>
      </p:pic>
      <p:sp>
        <p:nvSpPr>
          <p:cNvPr id="395" name="Google Shape;395;p45"/>
          <p:cNvSpPr txBox="1"/>
          <p:nvPr/>
        </p:nvSpPr>
        <p:spPr>
          <a:xfrm>
            <a:off x="0" y="1835075"/>
            <a:ext cx="4347000" cy="19707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rgbClr val="272727"/>
              </a:buClr>
              <a:buSzPts val="1600"/>
              <a:buFont typeface="Do Hyeon"/>
              <a:buChar char="-"/>
            </a:pPr>
            <a:r>
              <a:rPr lang="en-GB" sz="1600">
                <a:solidFill>
                  <a:srgbClr val="272727"/>
                </a:solidFill>
                <a:latin typeface="Do Hyeon"/>
                <a:ea typeface="Do Hyeon"/>
                <a:cs typeface="Do Hyeon"/>
                <a:sym typeface="Do Hyeon"/>
              </a:rPr>
              <a:t>구성 : 23341 (행) X 15 (열)</a:t>
            </a:r>
            <a:endParaRPr sz="1600">
              <a:solidFill>
                <a:srgbClr val="272727"/>
              </a:solidFill>
              <a:latin typeface="Do Hyeon"/>
              <a:ea typeface="Do Hyeon"/>
              <a:cs typeface="Do Hyeon"/>
              <a:sym typeface="Do Hyeon"/>
            </a:endParaRPr>
          </a:p>
          <a:p>
            <a:pPr marL="457200" lvl="0" indent="-330200" algn="l" rtl="0">
              <a:lnSpc>
                <a:spcPct val="150000"/>
              </a:lnSpc>
              <a:spcBef>
                <a:spcPts val="0"/>
              </a:spcBef>
              <a:spcAft>
                <a:spcPts val="0"/>
              </a:spcAft>
              <a:buClr>
                <a:srgbClr val="272727"/>
              </a:buClr>
              <a:buSzPts val="1600"/>
              <a:buFont typeface="Do Hyeon"/>
              <a:buChar char="-"/>
            </a:pPr>
            <a:r>
              <a:rPr lang="en-GB" sz="1600">
                <a:solidFill>
                  <a:srgbClr val="272727"/>
                </a:solidFill>
                <a:latin typeface="Do Hyeon"/>
                <a:ea typeface="Do Hyeon"/>
                <a:cs typeface="Do Hyeon"/>
                <a:sym typeface="Do Hyeon"/>
              </a:rPr>
              <a:t>7월 21일부터 8월 31일까지의 편도 및 왕복 제주 항공권 데이터</a:t>
            </a:r>
            <a:endParaRPr sz="1600">
              <a:solidFill>
                <a:srgbClr val="272727"/>
              </a:solidFill>
              <a:latin typeface="Do Hyeon"/>
              <a:ea typeface="Do Hyeon"/>
              <a:cs typeface="Do Hyeon"/>
              <a:sym typeface="Do Hyeon"/>
            </a:endParaRPr>
          </a:p>
          <a:p>
            <a:pPr marL="0" lvl="0" indent="0" algn="l" rtl="0">
              <a:lnSpc>
                <a:spcPct val="150000"/>
              </a:lnSpc>
              <a:spcBef>
                <a:spcPts val="1600"/>
              </a:spcBef>
              <a:spcAft>
                <a:spcPts val="0"/>
              </a:spcAft>
              <a:buNone/>
            </a:pPr>
            <a:endParaRPr sz="100">
              <a:solidFill>
                <a:srgbClr val="272727"/>
              </a:solidFill>
              <a:latin typeface="Do Hyeon"/>
              <a:ea typeface="Do Hyeon"/>
              <a:cs typeface="Do Hyeon"/>
              <a:sym typeface="Do Hyeon"/>
            </a:endParaRPr>
          </a:p>
          <a:p>
            <a:pPr marL="457200" lvl="0" indent="-317500" algn="l" rtl="0">
              <a:lnSpc>
                <a:spcPct val="115000"/>
              </a:lnSpc>
              <a:spcBef>
                <a:spcPts val="1600"/>
              </a:spcBef>
              <a:spcAft>
                <a:spcPts val="0"/>
              </a:spcAft>
              <a:buClr>
                <a:srgbClr val="272727"/>
              </a:buClr>
              <a:buSzPts val="1400"/>
              <a:buFont typeface="Do Hyeon"/>
              <a:buChar char="-"/>
            </a:pPr>
            <a:r>
              <a:rPr lang="en-GB">
                <a:solidFill>
                  <a:srgbClr val="272727"/>
                </a:solidFill>
                <a:latin typeface="Do Hyeon"/>
                <a:ea typeface="Do Hyeon"/>
                <a:cs typeface="Do Hyeon"/>
                <a:sym typeface="Do Hyeon"/>
              </a:rPr>
              <a:t>주요 정보(특성)</a:t>
            </a:r>
            <a:endParaRPr sz="1300">
              <a:solidFill>
                <a:srgbClr val="272727"/>
              </a:solidFill>
              <a:latin typeface="Do Hyeon"/>
              <a:ea typeface="Do Hyeon"/>
              <a:cs typeface="Do Hyeon"/>
              <a:sym typeface="Do Hyeon"/>
            </a:endParaRPr>
          </a:p>
        </p:txBody>
      </p:sp>
      <p:sp>
        <p:nvSpPr>
          <p:cNvPr id="396" name="Google Shape;396;p45"/>
          <p:cNvSpPr txBox="1"/>
          <p:nvPr/>
        </p:nvSpPr>
        <p:spPr>
          <a:xfrm>
            <a:off x="1433562" y="1129713"/>
            <a:ext cx="1885500" cy="40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항공권 데이터 정보</a:t>
            </a:r>
            <a:endParaRPr sz="1800" b="1">
              <a:solidFill>
                <a:schemeClr val="accent2"/>
              </a:solidFill>
              <a:latin typeface="Fira Sans Extra Condensed"/>
              <a:ea typeface="Fira Sans Extra Condensed"/>
              <a:cs typeface="Fira Sans Extra Condensed"/>
              <a:sym typeface="Fira Sans Extra Condensed"/>
            </a:endParaRPr>
          </a:p>
        </p:txBody>
      </p:sp>
      <p:pic>
        <p:nvPicPr>
          <p:cNvPr id="397" name="Google Shape;397;p45"/>
          <p:cNvPicPr preferRelativeResize="0"/>
          <p:nvPr/>
        </p:nvPicPr>
        <p:blipFill>
          <a:blip r:embed="rId4">
            <a:alphaModFix/>
          </a:blip>
          <a:stretch>
            <a:fillRect/>
          </a:stretch>
        </p:blipFill>
        <p:spPr>
          <a:xfrm>
            <a:off x="4459516" y="2067186"/>
            <a:ext cx="4587858" cy="405000"/>
          </a:xfrm>
          <a:prstGeom prst="rect">
            <a:avLst/>
          </a:prstGeom>
          <a:noFill/>
          <a:ln>
            <a:noFill/>
          </a:ln>
        </p:spPr>
      </p:pic>
      <p:pic>
        <p:nvPicPr>
          <p:cNvPr id="398" name="Google Shape;398;p45"/>
          <p:cNvPicPr preferRelativeResize="0"/>
          <p:nvPr/>
        </p:nvPicPr>
        <p:blipFill>
          <a:blip r:embed="rId5">
            <a:alphaModFix/>
          </a:blip>
          <a:stretch>
            <a:fillRect/>
          </a:stretch>
        </p:blipFill>
        <p:spPr>
          <a:xfrm>
            <a:off x="4732659" y="3171849"/>
            <a:ext cx="3953992" cy="405000"/>
          </a:xfrm>
          <a:prstGeom prst="rect">
            <a:avLst/>
          </a:prstGeom>
          <a:noFill/>
          <a:ln>
            <a:noFill/>
          </a:ln>
        </p:spPr>
      </p:pic>
      <p:pic>
        <p:nvPicPr>
          <p:cNvPr id="399" name="Google Shape;399;p45"/>
          <p:cNvPicPr preferRelativeResize="0"/>
          <p:nvPr/>
        </p:nvPicPr>
        <p:blipFill>
          <a:blip r:embed="rId6">
            <a:alphaModFix/>
          </a:blip>
          <a:stretch>
            <a:fillRect/>
          </a:stretch>
        </p:blipFill>
        <p:spPr>
          <a:xfrm>
            <a:off x="4459525" y="3891620"/>
            <a:ext cx="4587850" cy="840279"/>
          </a:xfrm>
          <a:prstGeom prst="rect">
            <a:avLst/>
          </a:prstGeom>
          <a:noFill/>
          <a:ln>
            <a:noFill/>
          </a:ln>
        </p:spPr>
      </p:pic>
      <p:sp>
        <p:nvSpPr>
          <p:cNvPr id="400" name="Google Shape;400;p45"/>
          <p:cNvSpPr txBox="1"/>
          <p:nvPr/>
        </p:nvSpPr>
        <p:spPr>
          <a:xfrm>
            <a:off x="4815575" y="1534725"/>
            <a:ext cx="4052400" cy="3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1200">
                <a:solidFill>
                  <a:srgbClr val="85200C"/>
                </a:solidFill>
                <a:latin typeface="Do Hyeon"/>
                <a:ea typeface="Do Hyeon"/>
                <a:cs typeface="Do Hyeon"/>
                <a:sym typeface="Do Hyeon"/>
              </a:rPr>
              <a:t>출발 및 도착 날짜 및 시간, </a:t>
            </a:r>
            <a:r>
              <a:rPr lang="en-GB" sz="1200">
                <a:solidFill>
                  <a:srgbClr val="BF9000"/>
                </a:solidFill>
                <a:latin typeface="Do Hyeon"/>
                <a:ea typeface="Do Hyeon"/>
                <a:cs typeface="Do Hyeon"/>
                <a:sym typeface="Do Hyeon"/>
              </a:rPr>
              <a:t>제주 기준 출발 or 도착 확인 컬럼(direction)</a:t>
            </a:r>
            <a:endParaRPr>
              <a:latin typeface="Roboto"/>
              <a:ea typeface="Roboto"/>
              <a:cs typeface="Roboto"/>
              <a:sym typeface="Roboto"/>
            </a:endParaRPr>
          </a:p>
        </p:txBody>
      </p:sp>
      <p:sp>
        <p:nvSpPr>
          <p:cNvPr id="401" name="Google Shape;401;p45"/>
          <p:cNvSpPr/>
          <p:nvPr/>
        </p:nvSpPr>
        <p:spPr>
          <a:xfrm>
            <a:off x="7516750" y="1872725"/>
            <a:ext cx="164100" cy="194400"/>
          </a:xfrm>
          <a:prstGeom prst="downArrow">
            <a:avLst>
              <a:gd name="adj1" fmla="val 50000"/>
              <a:gd name="adj2" fmla="val 50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8195575" y="1872725"/>
            <a:ext cx="164100" cy="194400"/>
          </a:xfrm>
          <a:prstGeom prst="downArrow">
            <a:avLst>
              <a:gd name="adj1" fmla="val 50000"/>
              <a:gd name="adj2" fmla="val 50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8814000" y="1872725"/>
            <a:ext cx="164100" cy="194400"/>
          </a:xfrm>
          <a:prstGeom prst="downArrow">
            <a:avLst>
              <a:gd name="adj1" fmla="val 50000"/>
              <a:gd name="adj2" fmla="val 50000"/>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txBox="1"/>
          <p:nvPr/>
        </p:nvSpPr>
        <p:spPr>
          <a:xfrm>
            <a:off x="6360900" y="2756825"/>
            <a:ext cx="785100" cy="335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solidFill>
                  <a:srgbClr val="38761D"/>
                </a:solidFill>
                <a:latin typeface="Do Hyeon"/>
                <a:ea typeface="Do Hyeon"/>
                <a:cs typeface="Do Hyeon"/>
                <a:sym typeface="Do Hyeon"/>
              </a:rPr>
              <a:t>금전 상황</a:t>
            </a:r>
            <a:endParaRPr>
              <a:solidFill>
                <a:srgbClr val="6AA84F"/>
              </a:solidFill>
              <a:latin typeface="Do Hyeon"/>
              <a:ea typeface="Do Hyeon"/>
              <a:cs typeface="Do Hyeon"/>
              <a:sym typeface="Do Hyeon"/>
            </a:endParaRPr>
          </a:p>
          <a:p>
            <a:pPr marL="0" lvl="0" indent="0" algn="l" rtl="0">
              <a:lnSpc>
                <a:spcPct val="115000"/>
              </a:lnSpc>
              <a:spcBef>
                <a:spcPts val="0"/>
              </a:spcBef>
              <a:spcAft>
                <a:spcPts val="1600"/>
              </a:spcAft>
              <a:buNone/>
            </a:pPr>
            <a:endParaRPr sz="1200">
              <a:solidFill>
                <a:srgbClr val="85200C"/>
              </a:solidFill>
              <a:latin typeface="Do Hyeon"/>
              <a:ea typeface="Do Hyeon"/>
              <a:cs typeface="Do Hyeon"/>
              <a:sym typeface="Do Hyeon"/>
            </a:endParaRPr>
          </a:p>
        </p:txBody>
      </p:sp>
      <p:sp>
        <p:nvSpPr>
          <p:cNvPr id="405" name="Google Shape;405;p45"/>
          <p:cNvSpPr txBox="1"/>
          <p:nvPr/>
        </p:nvSpPr>
        <p:spPr>
          <a:xfrm>
            <a:off x="457350" y="3805775"/>
            <a:ext cx="3503700" cy="127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1200">
                <a:solidFill>
                  <a:schemeClr val="dk1"/>
                </a:solidFill>
                <a:latin typeface="Do Hyeon"/>
                <a:ea typeface="Do Hyeon"/>
                <a:cs typeface="Do Hyeon"/>
                <a:sym typeface="Do Hyeon"/>
              </a:rPr>
              <a:t>: 항공사 브랜드명, 항공권 종류(일반, 할인, 특가), 항공권 금액(성인 1인, 소아 1인) 항공편 출발 시각(Only hour), 출발 공항(한국어, 영어), 도착 공항(한국어, 영어), </a:t>
            </a:r>
            <a:r>
              <a:rPr lang="en-GB" sz="1200">
                <a:solidFill>
                  <a:srgbClr val="85200C"/>
                </a:solidFill>
                <a:latin typeface="Do Hyeon"/>
                <a:ea typeface="Do Hyeon"/>
                <a:cs typeface="Do Hyeon"/>
                <a:sym typeface="Do Hyeon"/>
              </a:rPr>
              <a:t>출발 및 도착 날짜  시간</a:t>
            </a:r>
            <a:r>
              <a:rPr lang="en-GB" sz="1200">
                <a:solidFill>
                  <a:schemeClr val="accent4"/>
                </a:solidFill>
                <a:latin typeface="Do Hyeon"/>
                <a:ea typeface="Do Hyeon"/>
                <a:cs typeface="Do Hyeon"/>
                <a:sym typeface="Do Hyeon"/>
              </a:rPr>
              <a:t>, </a:t>
            </a:r>
            <a:r>
              <a:rPr lang="en-GB" sz="1200">
                <a:solidFill>
                  <a:srgbClr val="BF9000"/>
                </a:solidFill>
                <a:latin typeface="Do Hyeon"/>
                <a:ea typeface="Do Hyeon"/>
                <a:cs typeface="Do Hyeon"/>
                <a:sym typeface="Do Hyeon"/>
              </a:rPr>
              <a:t>제주 기준 출발 or 도착 확인 컬럼(direction)</a:t>
            </a:r>
            <a:r>
              <a:rPr lang="en-GB" sz="1200" b="1">
                <a:solidFill>
                  <a:schemeClr val="accent4"/>
                </a:solidFill>
                <a:latin typeface="Do Hyeon"/>
                <a:ea typeface="Do Hyeon"/>
                <a:cs typeface="Do Hyeon"/>
                <a:sym typeface="Do Hyeon"/>
              </a:rPr>
              <a:t>,</a:t>
            </a:r>
            <a:r>
              <a:rPr lang="en-GB" sz="1200">
                <a:solidFill>
                  <a:schemeClr val="accent4"/>
                </a:solidFill>
                <a:latin typeface="Do Hyeon"/>
                <a:ea typeface="Do Hyeon"/>
                <a:cs typeface="Do Hyeon"/>
                <a:sym typeface="Do Hyeon"/>
              </a:rPr>
              <a:t> </a:t>
            </a:r>
            <a:r>
              <a:rPr lang="en-GB" sz="1200">
                <a:solidFill>
                  <a:srgbClr val="38761D"/>
                </a:solidFill>
                <a:latin typeface="Do Hyeon"/>
                <a:ea typeface="Do Hyeon"/>
                <a:cs typeface="Do Hyeon"/>
                <a:sym typeface="Do Hyeon"/>
              </a:rPr>
              <a:t>금전 상황</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6"/>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cxnSp>
        <p:nvCxnSpPr>
          <p:cNvPr id="411" name="Google Shape;411;p46"/>
          <p:cNvCxnSpPr/>
          <p:nvPr/>
        </p:nvCxnSpPr>
        <p:spPr>
          <a:xfrm>
            <a:off x="43470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412" name="Google Shape;412;p46"/>
          <p:cNvPicPr preferRelativeResize="0"/>
          <p:nvPr/>
        </p:nvPicPr>
        <p:blipFill>
          <a:blip r:embed="rId3">
            <a:alphaModFix/>
          </a:blip>
          <a:stretch>
            <a:fillRect/>
          </a:stretch>
        </p:blipFill>
        <p:spPr>
          <a:xfrm>
            <a:off x="238250" y="699650"/>
            <a:ext cx="746988" cy="757825"/>
          </a:xfrm>
          <a:prstGeom prst="rect">
            <a:avLst/>
          </a:prstGeom>
          <a:noFill/>
          <a:ln>
            <a:noFill/>
          </a:ln>
        </p:spPr>
      </p:pic>
      <p:sp>
        <p:nvSpPr>
          <p:cNvPr id="413" name="Google Shape;413;p46"/>
          <p:cNvSpPr txBox="1"/>
          <p:nvPr/>
        </p:nvSpPr>
        <p:spPr>
          <a:xfrm>
            <a:off x="1295475" y="1052463"/>
            <a:ext cx="2052900" cy="40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숙박시설 데이터 정보</a:t>
            </a:r>
            <a:endParaRPr sz="1800" b="1">
              <a:solidFill>
                <a:schemeClr val="accent2"/>
              </a:solidFill>
              <a:latin typeface="Fira Sans Extra Condensed"/>
              <a:ea typeface="Fira Sans Extra Condensed"/>
              <a:cs typeface="Fira Sans Extra Condensed"/>
              <a:sym typeface="Fira Sans Extra Condensed"/>
            </a:endParaRPr>
          </a:p>
        </p:txBody>
      </p:sp>
      <p:sp>
        <p:nvSpPr>
          <p:cNvPr id="414" name="Google Shape;414;p46"/>
          <p:cNvSpPr txBox="1"/>
          <p:nvPr/>
        </p:nvSpPr>
        <p:spPr>
          <a:xfrm>
            <a:off x="0" y="1908000"/>
            <a:ext cx="4347000" cy="19707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rgbClr val="272727"/>
              </a:buClr>
              <a:buSzPts val="1600"/>
              <a:buFont typeface="Do Hyeon"/>
              <a:buChar char="-"/>
            </a:pPr>
            <a:r>
              <a:rPr lang="en-GB" sz="1600">
                <a:solidFill>
                  <a:srgbClr val="272727"/>
                </a:solidFill>
                <a:latin typeface="Do Hyeon"/>
                <a:ea typeface="Do Hyeon"/>
                <a:cs typeface="Do Hyeon"/>
                <a:sym typeface="Do Hyeon"/>
              </a:rPr>
              <a:t>구성 : 157352 (행) X 12 (열)</a:t>
            </a:r>
            <a:endParaRPr sz="1600">
              <a:solidFill>
                <a:srgbClr val="272727"/>
              </a:solidFill>
              <a:latin typeface="Do Hyeon"/>
              <a:ea typeface="Do Hyeon"/>
              <a:cs typeface="Do Hyeon"/>
              <a:sym typeface="Do Hyeon"/>
            </a:endParaRPr>
          </a:p>
          <a:p>
            <a:pPr marL="457200" lvl="0" indent="-330200" algn="l" rtl="0">
              <a:lnSpc>
                <a:spcPct val="150000"/>
              </a:lnSpc>
              <a:spcBef>
                <a:spcPts val="0"/>
              </a:spcBef>
              <a:spcAft>
                <a:spcPts val="0"/>
              </a:spcAft>
              <a:buClr>
                <a:srgbClr val="272727"/>
              </a:buClr>
              <a:buSzPts val="1600"/>
              <a:buFont typeface="Do Hyeon"/>
              <a:buChar char="-"/>
            </a:pPr>
            <a:r>
              <a:rPr lang="en-GB" sz="1600">
                <a:solidFill>
                  <a:srgbClr val="272727"/>
                </a:solidFill>
                <a:latin typeface="Do Hyeon"/>
                <a:ea typeface="Do Hyeon"/>
                <a:cs typeface="Do Hyeon"/>
                <a:sym typeface="Do Hyeon"/>
              </a:rPr>
              <a:t>7월 24일부터 8월 25일까지의 제주 숙박시설 데이터</a:t>
            </a:r>
            <a:endParaRPr sz="1600">
              <a:solidFill>
                <a:srgbClr val="272727"/>
              </a:solidFill>
              <a:latin typeface="Do Hyeon"/>
              <a:ea typeface="Do Hyeon"/>
              <a:cs typeface="Do Hyeon"/>
              <a:sym typeface="Do Hyeon"/>
            </a:endParaRPr>
          </a:p>
          <a:p>
            <a:pPr marL="0" lvl="0" indent="0" algn="l" rtl="0">
              <a:lnSpc>
                <a:spcPct val="150000"/>
              </a:lnSpc>
              <a:spcBef>
                <a:spcPts val="1600"/>
              </a:spcBef>
              <a:spcAft>
                <a:spcPts val="0"/>
              </a:spcAft>
              <a:buNone/>
            </a:pPr>
            <a:endParaRPr sz="100">
              <a:solidFill>
                <a:srgbClr val="272727"/>
              </a:solidFill>
              <a:latin typeface="Do Hyeon"/>
              <a:ea typeface="Do Hyeon"/>
              <a:cs typeface="Do Hyeon"/>
              <a:sym typeface="Do Hyeon"/>
            </a:endParaRPr>
          </a:p>
          <a:p>
            <a:pPr marL="457200" lvl="0" indent="-317500" algn="l" rtl="0">
              <a:lnSpc>
                <a:spcPct val="115000"/>
              </a:lnSpc>
              <a:spcBef>
                <a:spcPts val="1600"/>
              </a:spcBef>
              <a:spcAft>
                <a:spcPts val="0"/>
              </a:spcAft>
              <a:buClr>
                <a:srgbClr val="272727"/>
              </a:buClr>
              <a:buSzPts val="1400"/>
              <a:buFont typeface="Do Hyeon"/>
              <a:buChar char="-"/>
            </a:pPr>
            <a:r>
              <a:rPr lang="en-GB">
                <a:solidFill>
                  <a:srgbClr val="272727"/>
                </a:solidFill>
                <a:latin typeface="Do Hyeon"/>
                <a:ea typeface="Do Hyeon"/>
                <a:cs typeface="Do Hyeon"/>
                <a:sym typeface="Do Hyeon"/>
              </a:rPr>
              <a:t>주요 정보(특성)</a:t>
            </a:r>
            <a:endParaRPr sz="1300">
              <a:solidFill>
                <a:srgbClr val="272727"/>
              </a:solidFill>
              <a:latin typeface="Do Hyeon"/>
              <a:ea typeface="Do Hyeon"/>
              <a:cs typeface="Do Hyeon"/>
              <a:sym typeface="Do Hyeon"/>
            </a:endParaRPr>
          </a:p>
        </p:txBody>
      </p:sp>
      <p:pic>
        <p:nvPicPr>
          <p:cNvPr id="415" name="Google Shape;415;p46"/>
          <p:cNvPicPr preferRelativeResize="0"/>
          <p:nvPr/>
        </p:nvPicPr>
        <p:blipFill>
          <a:blip r:embed="rId4">
            <a:alphaModFix/>
          </a:blip>
          <a:stretch>
            <a:fillRect/>
          </a:stretch>
        </p:blipFill>
        <p:spPr>
          <a:xfrm>
            <a:off x="7149625" y="1191950"/>
            <a:ext cx="1537025" cy="3729875"/>
          </a:xfrm>
          <a:prstGeom prst="rect">
            <a:avLst/>
          </a:prstGeom>
          <a:noFill/>
          <a:ln>
            <a:noFill/>
          </a:ln>
        </p:spPr>
      </p:pic>
      <p:pic>
        <p:nvPicPr>
          <p:cNvPr id="416" name="Google Shape;416;p46"/>
          <p:cNvPicPr preferRelativeResize="0"/>
          <p:nvPr/>
        </p:nvPicPr>
        <p:blipFill>
          <a:blip r:embed="rId5">
            <a:alphaModFix/>
          </a:blip>
          <a:stretch>
            <a:fillRect/>
          </a:stretch>
        </p:blipFill>
        <p:spPr>
          <a:xfrm>
            <a:off x="4890600" y="1243735"/>
            <a:ext cx="1537025" cy="3729866"/>
          </a:xfrm>
          <a:prstGeom prst="rect">
            <a:avLst/>
          </a:prstGeom>
          <a:noFill/>
          <a:ln>
            <a:noFill/>
          </a:ln>
        </p:spPr>
      </p:pic>
      <p:sp>
        <p:nvSpPr>
          <p:cNvPr id="417" name="Google Shape;417;p46"/>
          <p:cNvSpPr txBox="1"/>
          <p:nvPr/>
        </p:nvSpPr>
        <p:spPr>
          <a:xfrm>
            <a:off x="5091700" y="856850"/>
            <a:ext cx="3698700" cy="3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a:solidFill>
                  <a:schemeClr val="dk1"/>
                </a:solidFill>
                <a:latin typeface="Do Hyeon"/>
                <a:ea typeface="Do Hyeon"/>
                <a:cs typeface="Do Hyeon"/>
                <a:sym typeface="Do Hyeon"/>
              </a:rPr>
              <a:t>지역명(raw)                                       </a:t>
            </a:r>
            <a:r>
              <a:rPr lang="en-GB" sz="1200">
                <a:solidFill>
                  <a:srgbClr val="990000"/>
                </a:solidFill>
                <a:latin typeface="Do Hyeon"/>
                <a:ea typeface="Do Hyeon"/>
                <a:cs typeface="Do Hyeon"/>
                <a:sym typeface="Do Hyeon"/>
              </a:rPr>
              <a:t>지역명(간소화)</a:t>
            </a:r>
            <a:endParaRPr>
              <a:latin typeface="Roboto"/>
              <a:ea typeface="Roboto"/>
              <a:cs typeface="Roboto"/>
              <a:sym typeface="Roboto"/>
            </a:endParaRPr>
          </a:p>
        </p:txBody>
      </p:sp>
      <p:sp>
        <p:nvSpPr>
          <p:cNvPr id="418" name="Google Shape;418;p46"/>
          <p:cNvSpPr/>
          <p:nvPr/>
        </p:nvSpPr>
        <p:spPr>
          <a:xfrm>
            <a:off x="6567450" y="2770250"/>
            <a:ext cx="526500" cy="405000"/>
          </a:xfrm>
          <a:prstGeom prst="rightArrow">
            <a:avLst>
              <a:gd name="adj1" fmla="val 50000"/>
              <a:gd name="adj2" fmla="val 50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6"/>
          <p:cNvSpPr txBox="1">
            <a:spLocks noGrp="1"/>
          </p:cNvSpPr>
          <p:nvPr>
            <p:ph type="title"/>
          </p:nvPr>
        </p:nvSpPr>
        <p:spPr>
          <a:xfrm>
            <a:off x="457350" y="75025"/>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전처리</a:t>
            </a:r>
            <a:endParaRPr/>
          </a:p>
        </p:txBody>
      </p:sp>
      <p:sp>
        <p:nvSpPr>
          <p:cNvPr id="420" name="Google Shape;420;p46"/>
          <p:cNvSpPr txBox="1"/>
          <p:nvPr/>
        </p:nvSpPr>
        <p:spPr>
          <a:xfrm>
            <a:off x="407325" y="3878700"/>
            <a:ext cx="3418800" cy="1199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r>
              <a:rPr lang="en-GB" sz="1200">
                <a:solidFill>
                  <a:schemeClr val="dk1"/>
                </a:solidFill>
                <a:latin typeface="Do Hyeon"/>
                <a:ea typeface="Do Hyeon"/>
                <a:cs typeface="Do Hyeon"/>
                <a:sym typeface="Do Hyeon"/>
              </a:rPr>
              <a:t>: 숙박시설명, 지역명(raw), </a:t>
            </a:r>
            <a:r>
              <a:rPr lang="en-GB" sz="1200">
                <a:solidFill>
                  <a:srgbClr val="990000"/>
                </a:solidFill>
                <a:latin typeface="Do Hyeon"/>
                <a:ea typeface="Do Hyeon"/>
                <a:cs typeface="Do Hyeon"/>
                <a:sym typeface="Do Hyeon"/>
              </a:rPr>
              <a:t>지역명(간소화)</a:t>
            </a:r>
            <a:r>
              <a:rPr lang="en-GB" sz="1200">
                <a:solidFill>
                  <a:schemeClr val="dk1"/>
                </a:solidFill>
                <a:latin typeface="Do Hyeon"/>
                <a:ea typeface="Do Hyeon"/>
                <a:cs typeface="Do Hyeon"/>
                <a:sym typeface="Do Hyeon"/>
              </a:rPr>
              <a:t>, </a:t>
            </a:r>
            <a:r>
              <a:rPr lang="en-GB" sz="1200">
                <a:solidFill>
                  <a:srgbClr val="BF9000"/>
                </a:solidFill>
                <a:latin typeface="Do Hyeon"/>
                <a:ea typeface="Do Hyeon"/>
                <a:cs typeface="Do Hyeon"/>
                <a:sym typeface="Do Hyeon"/>
              </a:rPr>
              <a:t>평점</a:t>
            </a:r>
            <a:r>
              <a:rPr lang="en-GB" sz="1200">
                <a:solidFill>
                  <a:schemeClr val="dk1"/>
                </a:solidFill>
                <a:latin typeface="Do Hyeon"/>
                <a:ea typeface="Do Hyeon"/>
                <a:cs typeface="Do Hyeon"/>
                <a:sym typeface="Do Hyeon"/>
              </a:rPr>
              <a:t>, 숙박 비용, 숙박 시작일, 숙박 종료일, 수용 인원, </a:t>
            </a:r>
            <a:r>
              <a:rPr lang="en-GB" sz="1200">
                <a:solidFill>
                  <a:srgbClr val="38761D"/>
                </a:solidFill>
                <a:latin typeface="Do Hyeon"/>
                <a:ea typeface="Do Hyeon"/>
                <a:cs typeface="Do Hyeon"/>
                <a:sym typeface="Do Hyeon"/>
              </a:rPr>
              <a:t>금전 상황</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7"/>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cxnSp>
        <p:nvCxnSpPr>
          <p:cNvPr id="426" name="Google Shape;426;p47"/>
          <p:cNvCxnSpPr/>
          <p:nvPr/>
        </p:nvCxnSpPr>
        <p:spPr>
          <a:xfrm>
            <a:off x="43470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427" name="Google Shape;427;p47"/>
          <p:cNvPicPr preferRelativeResize="0"/>
          <p:nvPr/>
        </p:nvPicPr>
        <p:blipFill>
          <a:blip r:embed="rId3">
            <a:alphaModFix/>
          </a:blip>
          <a:stretch>
            <a:fillRect/>
          </a:stretch>
        </p:blipFill>
        <p:spPr>
          <a:xfrm>
            <a:off x="281386" y="704574"/>
            <a:ext cx="660735" cy="710314"/>
          </a:xfrm>
          <a:prstGeom prst="rect">
            <a:avLst/>
          </a:prstGeom>
          <a:noFill/>
          <a:ln>
            <a:noFill/>
          </a:ln>
        </p:spPr>
      </p:pic>
      <p:sp>
        <p:nvSpPr>
          <p:cNvPr id="428" name="Google Shape;428;p47"/>
          <p:cNvSpPr txBox="1"/>
          <p:nvPr/>
        </p:nvSpPr>
        <p:spPr>
          <a:xfrm>
            <a:off x="1321387" y="1009900"/>
            <a:ext cx="1885500" cy="40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렌트카 데이터 정보</a:t>
            </a:r>
            <a:endParaRPr sz="1800" b="1">
              <a:solidFill>
                <a:schemeClr val="accent2"/>
              </a:solidFill>
              <a:latin typeface="Fira Sans Extra Condensed"/>
              <a:ea typeface="Fira Sans Extra Condensed"/>
              <a:cs typeface="Fira Sans Extra Condensed"/>
              <a:sym typeface="Fira Sans Extra Condensed"/>
            </a:endParaRPr>
          </a:p>
        </p:txBody>
      </p:sp>
      <p:sp>
        <p:nvSpPr>
          <p:cNvPr id="429" name="Google Shape;429;p47"/>
          <p:cNvSpPr txBox="1"/>
          <p:nvPr/>
        </p:nvSpPr>
        <p:spPr>
          <a:xfrm>
            <a:off x="0" y="1801200"/>
            <a:ext cx="4347000" cy="18495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rgbClr val="272727"/>
              </a:buClr>
              <a:buSzPts val="1600"/>
              <a:buFont typeface="Do Hyeon"/>
              <a:buChar char="-"/>
            </a:pPr>
            <a:r>
              <a:rPr lang="en-GB" sz="1600">
                <a:solidFill>
                  <a:srgbClr val="272727"/>
                </a:solidFill>
                <a:latin typeface="Do Hyeon"/>
                <a:ea typeface="Do Hyeon"/>
                <a:cs typeface="Do Hyeon"/>
                <a:sym typeface="Do Hyeon"/>
              </a:rPr>
              <a:t>구성 : 137505 (행) X 17 (열)</a:t>
            </a:r>
            <a:endParaRPr sz="1600">
              <a:solidFill>
                <a:srgbClr val="272727"/>
              </a:solidFill>
              <a:latin typeface="Do Hyeon"/>
              <a:ea typeface="Do Hyeon"/>
              <a:cs typeface="Do Hyeon"/>
              <a:sym typeface="Do Hyeon"/>
            </a:endParaRPr>
          </a:p>
          <a:p>
            <a:pPr marL="457200" lvl="0" indent="-330200" algn="l" rtl="0">
              <a:lnSpc>
                <a:spcPct val="150000"/>
              </a:lnSpc>
              <a:spcBef>
                <a:spcPts val="0"/>
              </a:spcBef>
              <a:spcAft>
                <a:spcPts val="0"/>
              </a:spcAft>
              <a:buClr>
                <a:srgbClr val="272727"/>
              </a:buClr>
              <a:buSzPts val="1600"/>
              <a:buFont typeface="Do Hyeon"/>
              <a:buChar char="-"/>
            </a:pPr>
            <a:r>
              <a:rPr lang="en-GB" sz="1600">
                <a:solidFill>
                  <a:srgbClr val="272727"/>
                </a:solidFill>
                <a:latin typeface="Do Hyeon"/>
                <a:ea typeface="Do Hyeon"/>
                <a:cs typeface="Do Hyeon"/>
                <a:sym typeface="Do Hyeon"/>
              </a:rPr>
              <a:t>7월 21일부터 8월 19일까지의 제주 렌트카 데이터</a:t>
            </a:r>
            <a:endParaRPr sz="1600">
              <a:solidFill>
                <a:srgbClr val="272727"/>
              </a:solidFill>
              <a:latin typeface="Do Hyeon"/>
              <a:ea typeface="Do Hyeon"/>
              <a:cs typeface="Do Hyeon"/>
              <a:sym typeface="Do Hyeon"/>
            </a:endParaRPr>
          </a:p>
          <a:p>
            <a:pPr marL="0" lvl="0" indent="0" algn="l" rtl="0">
              <a:lnSpc>
                <a:spcPct val="150000"/>
              </a:lnSpc>
              <a:spcBef>
                <a:spcPts val="1600"/>
              </a:spcBef>
              <a:spcAft>
                <a:spcPts val="0"/>
              </a:spcAft>
              <a:buNone/>
            </a:pPr>
            <a:endParaRPr sz="1300">
              <a:solidFill>
                <a:srgbClr val="272727"/>
              </a:solidFill>
              <a:latin typeface="Do Hyeon"/>
              <a:ea typeface="Do Hyeon"/>
              <a:cs typeface="Do Hyeon"/>
              <a:sym typeface="Do Hyeon"/>
            </a:endParaRPr>
          </a:p>
          <a:p>
            <a:pPr marL="457200" lvl="0" indent="-317500" algn="l" rtl="0">
              <a:lnSpc>
                <a:spcPct val="115000"/>
              </a:lnSpc>
              <a:spcBef>
                <a:spcPts val="1600"/>
              </a:spcBef>
              <a:spcAft>
                <a:spcPts val="0"/>
              </a:spcAft>
              <a:buClr>
                <a:srgbClr val="272727"/>
              </a:buClr>
              <a:buSzPts val="1400"/>
              <a:buFont typeface="Do Hyeon"/>
              <a:buChar char="-"/>
            </a:pPr>
            <a:r>
              <a:rPr lang="en-GB">
                <a:solidFill>
                  <a:srgbClr val="272727"/>
                </a:solidFill>
                <a:latin typeface="Do Hyeon"/>
                <a:ea typeface="Do Hyeon"/>
                <a:cs typeface="Do Hyeon"/>
                <a:sym typeface="Do Hyeon"/>
              </a:rPr>
              <a:t>주요 정보(특성)</a:t>
            </a:r>
            <a:endParaRPr sz="1300">
              <a:solidFill>
                <a:srgbClr val="272727"/>
              </a:solidFill>
              <a:latin typeface="Do Hyeon"/>
              <a:ea typeface="Do Hyeon"/>
              <a:cs typeface="Do Hyeon"/>
              <a:sym typeface="Do Hyeon"/>
            </a:endParaRPr>
          </a:p>
        </p:txBody>
      </p:sp>
      <p:sp>
        <p:nvSpPr>
          <p:cNvPr id="430" name="Google Shape;430;p47"/>
          <p:cNvSpPr txBox="1">
            <a:spLocks noGrp="1"/>
          </p:cNvSpPr>
          <p:nvPr>
            <p:ph type="title"/>
          </p:nvPr>
        </p:nvSpPr>
        <p:spPr>
          <a:xfrm>
            <a:off x="457350" y="75025"/>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전처리</a:t>
            </a:r>
            <a:endParaRPr/>
          </a:p>
        </p:txBody>
      </p:sp>
      <p:sp>
        <p:nvSpPr>
          <p:cNvPr id="431" name="Google Shape;431;p47"/>
          <p:cNvSpPr txBox="1"/>
          <p:nvPr/>
        </p:nvSpPr>
        <p:spPr>
          <a:xfrm>
            <a:off x="5914050" y="1258200"/>
            <a:ext cx="1885500" cy="335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solidFill>
                  <a:srgbClr val="990000"/>
                </a:solidFill>
                <a:latin typeface="Do Hyeon"/>
                <a:ea typeface="Do Hyeon"/>
                <a:cs typeface="Do Hyeon"/>
                <a:sym typeface="Do Hyeon"/>
              </a:rPr>
              <a:t>렌트 시작일, 렌트 종료일</a:t>
            </a:r>
            <a:endParaRPr>
              <a:solidFill>
                <a:srgbClr val="6AA84F"/>
              </a:solidFill>
              <a:latin typeface="Do Hyeon"/>
              <a:ea typeface="Do Hyeon"/>
              <a:cs typeface="Do Hyeon"/>
              <a:sym typeface="Do Hyeon"/>
            </a:endParaRPr>
          </a:p>
          <a:p>
            <a:pPr marL="0" lvl="0" indent="0" algn="l" rtl="0">
              <a:lnSpc>
                <a:spcPct val="115000"/>
              </a:lnSpc>
              <a:spcBef>
                <a:spcPts val="0"/>
              </a:spcBef>
              <a:spcAft>
                <a:spcPts val="1600"/>
              </a:spcAft>
              <a:buNone/>
            </a:pPr>
            <a:endParaRPr sz="1200">
              <a:solidFill>
                <a:srgbClr val="85200C"/>
              </a:solidFill>
              <a:latin typeface="Do Hyeon"/>
              <a:ea typeface="Do Hyeon"/>
              <a:cs typeface="Do Hyeon"/>
              <a:sym typeface="Do Hyeon"/>
            </a:endParaRPr>
          </a:p>
        </p:txBody>
      </p:sp>
      <p:sp>
        <p:nvSpPr>
          <p:cNvPr id="432" name="Google Shape;432;p47"/>
          <p:cNvSpPr txBox="1"/>
          <p:nvPr/>
        </p:nvSpPr>
        <p:spPr>
          <a:xfrm>
            <a:off x="6370338" y="2287088"/>
            <a:ext cx="707100" cy="335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solidFill>
                  <a:srgbClr val="38761D"/>
                </a:solidFill>
                <a:latin typeface="Do Hyeon"/>
                <a:ea typeface="Do Hyeon"/>
                <a:cs typeface="Do Hyeon"/>
                <a:sym typeface="Do Hyeon"/>
              </a:rPr>
              <a:t>금전 상황</a:t>
            </a:r>
            <a:endParaRPr>
              <a:solidFill>
                <a:srgbClr val="6AA84F"/>
              </a:solidFill>
              <a:latin typeface="Do Hyeon"/>
              <a:ea typeface="Do Hyeon"/>
              <a:cs typeface="Do Hyeon"/>
              <a:sym typeface="Do Hyeon"/>
            </a:endParaRPr>
          </a:p>
          <a:p>
            <a:pPr marL="0" lvl="0" indent="0" algn="l" rtl="0">
              <a:lnSpc>
                <a:spcPct val="115000"/>
              </a:lnSpc>
              <a:spcBef>
                <a:spcPts val="0"/>
              </a:spcBef>
              <a:spcAft>
                <a:spcPts val="1600"/>
              </a:spcAft>
              <a:buNone/>
            </a:pPr>
            <a:endParaRPr sz="1200">
              <a:solidFill>
                <a:srgbClr val="85200C"/>
              </a:solidFill>
              <a:latin typeface="Do Hyeon"/>
              <a:ea typeface="Do Hyeon"/>
              <a:cs typeface="Do Hyeon"/>
              <a:sym typeface="Do Hyeon"/>
            </a:endParaRPr>
          </a:p>
        </p:txBody>
      </p:sp>
      <p:pic>
        <p:nvPicPr>
          <p:cNvPr id="433" name="Google Shape;433;p47"/>
          <p:cNvPicPr preferRelativeResize="0"/>
          <p:nvPr/>
        </p:nvPicPr>
        <p:blipFill>
          <a:blip r:embed="rId4">
            <a:alphaModFix/>
          </a:blip>
          <a:stretch>
            <a:fillRect/>
          </a:stretch>
        </p:blipFill>
        <p:spPr>
          <a:xfrm>
            <a:off x="4819359" y="2722749"/>
            <a:ext cx="3953992" cy="405000"/>
          </a:xfrm>
          <a:prstGeom prst="rect">
            <a:avLst/>
          </a:prstGeom>
          <a:noFill/>
          <a:ln>
            <a:noFill/>
          </a:ln>
        </p:spPr>
      </p:pic>
      <p:sp>
        <p:nvSpPr>
          <p:cNvPr id="434" name="Google Shape;434;p47"/>
          <p:cNvSpPr txBox="1"/>
          <p:nvPr/>
        </p:nvSpPr>
        <p:spPr>
          <a:xfrm>
            <a:off x="405575" y="3616000"/>
            <a:ext cx="3632400" cy="1432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200">
                <a:solidFill>
                  <a:schemeClr val="dk1"/>
                </a:solidFill>
                <a:latin typeface="Do Hyeon"/>
                <a:ea typeface="Do Hyeon"/>
                <a:cs typeface="Do Hyeon"/>
                <a:sym typeface="Do Hyeon"/>
              </a:rPr>
              <a:t>: 자동차 모델명, 자동차 브랜드, 인승, 자동차 유형(SUV, 경차, 중형 등), 연료 타입, 자동/수동, 렌트카 회사, 최소 나이 요건, 운전 경력, 자동차 연식, 평점, 리뷰 수, 렌트 금액, </a:t>
            </a:r>
            <a:r>
              <a:rPr lang="en-GB" sz="1200">
                <a:solidFill>
                  <a:srgbClr val="990000"/>
                </a:solidFill>
                <a:latin typeface="Do Hyeon"/>
                <a:ea typeface="Do Hyeon"/>
                <a:cs typeface="Do Hyeon"/>
                <a:sym typeface="Do Hyeon"/>
              </a:rPr>
              <a:t>렌트 시작일, 렌트 종료일</a:t>
            </a:r>
            <a:r>
              <a:rPr lang="en-GB" sz="1200">
                <a:solidFill>
                  <a:schemeClr val="dk1"/>
                </a:solidFill>
                <a:latin typeface="Do Hyeon"/>
                <a:ea typeface="Do Hyeon"/>
                <a:cs typeface="Do Hyeon"/>
                <a:sym typeface="Do Hyeon"/>
              </a:rPr>
              <a:t>, </a:t>
            </a:r>
            <a:r>
              <a:rPr lang="en-GB" sz="1200">
                <a:solidFill>
                  <a:srgbClr val="38761D"/>
                </a:solidFill>
                <a:latin typeface="Do Hyeon"/>
                <a:ea typeface="Do Hyeon"/>
                <a:cs typeface="Do Hyeon"/>
                <a:sym typeface="Do Hyeon"/>
              </a:rPr>
              <a:t>금전 상황</a:t>
            </a:r>
            <a:endParaRPr>
              <a:latin typeface="Roboto"/>
              <a:ea typeface="Roboto"/>
              <a:cs typeface="Roboto"/>
              <a:sym typeface="Roboto"/>
            </a:endParaRPr>
          </a:p>
        </p:txBody>
      </p:sp>
      <p:pic>
        <p:nvPicPr>
          <p:cNvPr id="435" name="Google Shape;435;p47"/>
          <p:cNvPicPr preferRelativeResize="0"/>
          <p:nvPr/>
        </p:nvPicPr>
        <p:blipFill>
          <a:blip r:embed="rId5">
            <a:alphaModFix/>
          </a:blip>
          <a:stretch>
            <a:fillRect/>
          </a:stretch>
        </p:blipFill>
        <p:spPr>
          <a:xfrm>
            <a:off x="4641550" y="3228300"/>
            <a:ext cx="4309574" cy="1254900"/>
          </a:xfrm>
          <a:prstGeom prst="rect">
            <a:avLst/>
          </a:prstGeom>
          <a:noFill/>
          <a:ln>
            <a:noFill/>
          </a:ln>
        </p:spPr>
      </p:pic>
      <p:pic>
        <p:nvPicPr>
          <p:cNvPr id="436" name="Google Shape;436;p47"/>
          <p:cNvPicPr preferRelativeResize="0"/>
          <p:nvPr/>
        </p:nvPicPr>
        <p:blipFill>
          <a:blip r:embed="rId6">
            <a:alphaModFix/>
          </a:blip>
          <a:stretch>
            <a:fillRect/>
          </a:stretch>
        </p:blipFill>
        <p:spPr>
          <a:xfrm>
            <a:off x="4560050" y="4570710"/>
            <a:ext cx="4472550" cy="194140"/>
          </a:xfrm>
          <a:prstGeom prst="rect">
            <a:avLst/>
          </a:prstGeom>
          <a:noFill/>
          <a:ln>
            <a:noFill/>
          </a:ln>
        </p:spPr>
      </p:pic>
      <p:pic>
        <p:nvPicPr>
          <p:cNvPr id="437" name="Google Shape;437;p47"/>
          <p:cNvPicPr preferRelativeResize="0"/>
          <p:nvPr/>
        </p:nvPicPr>
        <p:blipFill>
          <a:blip r:embed="rId7">
            <a:alphaModFix/>
          </a:blip>
          <a:stretch>
            <a:fillRect/>
          </a:stretch>
        </p:blipFill>
        <p:spPr>
          <a:xfrm>
            <a:off x="4560079" y="1671650"/>
            <a:ext cx="4327621" cy="405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8"/>
          <p:cNvSpPr txBox="1"/>
          <p:nvPr/>
        </p:nvSpPr>
        <p:spPr>
          <a:xfrm>
            <a:off x="67850" y="126750"/>
            <a:ext cx="1087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443" name="Google Shape;443;p48"/>
          <p:cNvPicPr preferRelativeResize="0"/>
          <p:nvPr/>
        </p:nvPicPr>
        <p:blipFill>
          <a:blip r:embed="rId3">
            <a:alphaModFix/>
          </a:blip>
          <a:stretch>
            <a:fillRect/>
          </a:stretch>
        </p:blipFill>
        <p:spPr>
          <a:xfrm>
            <a:off x="6328124" y="1163450"/>
            <a:ext cx="1087800" cy="1312046"/>
          </a:xfrm>
          <a:prstGeom prst="rect">
            <a:avLst/>
          </a:prstGeom>
          <a:noFill/>
          <a:ln>
            <a:noFill/>
          </a:ln>
        </p:spPr>
      </p:pic>
      <p:cxnSp>
        <p:nvCxnSpPr>
          <p:cNvPr id="444" name="Google Shape;444;p48"/>
          <p:cNvCxnSpPr/>
          <p:nvPr/>
        </p:nvCxnSpPr>
        <p:spPr>
          <a:xfrm>
            <a:off x="43470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445" name="Google Shape;445;p48"/>
          <p:cNvPicPr preferRelativeResize="0"/>
          <p:nvPr/>
        </p:nvPicPr>
        <p:blipFill>
          <a:blip r:embed="rId4">
            <a:alphaModFix/>
          </a:blip>
          <a:stretch>
            <a:fillRect/>
          </a:stretch>
        </p:blipFill>
        <p:spPr>
          <a:xfrm>
            <a:off x="1147825" y="2306825"/>
            <a:ext cx="746988" cy="757825"/>
          </a:xfrm>
          <a:prstGeom prst="rect">
            <a:avLst/>
          </a:prstGeom>
          <a:noFill/>
          <a:ln>
            <a:noFill/>
          </a:ln>
        </p:spPr>
      </p:pic>
      <p:pic>
        <p:nvPicPr>
          <p:cNvPr id="446" name="Google Shape;446;p48"/>
          <p:cNvPicPr preferRelativeResize="0"/>
          <p:nvPr/>
        </p:nvPicPr>
        <p:blipFill>
          <a:blip r:embed="rId5">
            <a:alphaModFix/>
          </a:blip>
          <a:stretch>
            <a:fillRect/>
          </a:stretch>
        </p:blipFill>
        <p:spPr>
          <a:xfrm>
            <a:off x="1155642" y="1060313"/>
            <a:ext cx="731370" cy="757825"/>
          </a:xfrm>
          <a:prstGeom prst="rect">
            <a:avLst/>
          </a:prstGeom>
          <a:noFill/>
          <a:ln>
            <a:noFill/>
          </a:ln>
        </p:spPr>
      </p:pic>
      <p:pic>
        <p:nvPicPr>
          <p:cNvPr id="447" name="Google Shape;447;p48"/>
          <p:cNvPicPr preferRelativeResize="0"/>
          <p:nvPr/>
        </p:nvPicPr>
        <p:blipFill>
          <a:blip r:embed="rId6">
            <a:alphaModFix/>
          </a:blip>
          <a:stretch>
            <a:fillRect/>
          </a:stretch>
        </p:blipFill>
        <p:spPr>
          <a:xfrm>
            <a:off x="1155649" y="3670488"/>
            <a:ext cx="731350" cy="786222"/>
          </a:xfrm>
          <a:prstGeom prst="rect">
            <a:avLst/>
          </a:prstGeom>
          <a:noFill/>
          <a:ln>
            <a:noFill/>
          </a:ln>
        </p:spPr>
      </p:pic>
      <p:pic>
        <p:nvPicPr>
          <p:cNvPr id="448" name="Google Shape;448;p48"/>
          <p:cNvPicPr preferRelativeResize="0"/>
          <p:nvPr/>
        </p:nvPicPr>
        <p:blipFill>
          <a:blip r:embed="rId7">
            <a:alphaModFix/>
          </a:blip>
          <a:stretch>
            <a:fillRect/>
          </a:stretch>
        </p:blipFill>
        <p:spPr>
          <a:xfrm>
            <a:off x="5166450" y="3064659"/>
            <a:ext cx="3411150" cy="1443775"/>
          </a:xfrm>
          <a:prstGeom prst="rect">
            <a:avLst/>
          </a:prstGeom>
          <a:noFill/>
          <a:ln>
            <a:noFill/>
          </a:ln>
        </p:spPr>
      </p:pic>
      <p:sp>
        <p:nvSpPr>
          <p:cNvPr id="449" name="Google Shape;449;p48"/>
          <p:cNvSpPr/>
          <p:nvPr/>
        </p:nvSpPr>
        <p:spPr>
          <a:xfrm>
            <a:off x="2573125" y="1296588"/>
            <a:ext cx="1087800" cy="285300"/>
          </a:xfrm>
          <a:prstGeom prst="rightArrow">
            <a:avLst>
              <a:gd name="adj1" fmla="val 50000"/>
              <a:gd name="adj2" fmla="val 50000"/>
            </a:avLst>
          </a:prstGeom>
          <a:solidFill>
            <a:srgbClr val="2196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p:nvPr/>
        </p:nvSpPr>
        <p:spPr>
          <a:xfrm>
            <a:off x="2577050" y="2621775"/>
            <a:ext cx="1087800" cy="2853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8"/>
          <p:cNvSpPr/>
          <p:nvPr/>
        </p:nvSpPr>
        <p:spPr>
          <a:xfrm>
            <a:off x="2541500" y="3894088"/>
            <a:ext cx="1087800" cy="285300"/>
          </a:xfrm>
          <a:prstGeom prst="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8"/>
          <p:cNvSpPr txBox="1">
            <a:spLocks noGrp="1"/>
          </p:cNvSpPr>
          <p:nvPr>
            <p:ph type="title"/>
          </p:nvPr>
        </p:nvSpPr>
        <p:spPr>
          <a:xfrm>
            <a:off x="457350" y="75025"/>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절차 - 데이터 전처리</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9"/>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458" name="Google Shape;458;p49"/>
          <p:cNvPicPr preferRelativeResize="0"/>
          <p:nvPr/>
        </p:nvPicPr>
        <p:blipFill>
          <a:blip r:embed="rId3">
            <a:alphaModFix/>
          </a:blip>
          <a:stretch>
            <a:fillRect/>
          </a:stretch>
        </p:blipFill>
        <p:spPr>
          <a:xfrm>
            <a:off x="86300" y="465900"/>
            <a:ext cx="8995062" cy="467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464" name="Google Shape;464;p50"/>
          <p:cNvPicPr preferRelativeResize="0"/>
          <p:nvPr/>
        </p:nvPicPr>
        <p:blipFill>
          <a:blip r:embed="rId3">
            <a:alphaModFix/>
          </a:blip>
          <a:stretch>
            <a:fillRect/>
          </a:stretch>
        </p:blipFill>
        <p:spPr>
          <a:xfrm>
            <a:off x="83375" y="465900"/>
            <a:ext cx="8995062" cy="4677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1"/>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470" name="Google Shape;470;p51"/>
          <p:cNvPicPr preferRelativeResize="0"/>
          <p:nvPr/>
        </p:nvPicPr>
        <p:blipFill>
          <a:blip r:embed="rId3">
            <a:alphaModFix/>
          </a:blip>
          <a:stretch>
            <a:fillRect/>
          </a:stretch>
        </p:blipFill>
        <p:spPr>
          <a:xfrm>
            <a:off x="83675" y="507800"/>
            <a:ext cx="8976650" cy="4532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476" name="Google Shape;476;p52"/>
          <p:cNvPicPr preferRelativeResize="0"/>
          <p:nvPr/>
        </p:nvPicPr>
        <p:blipFill>
          <a:blip r:embed="rId3">
            <a:alphaModFix/>
          </a:blip>
          <a:stretch>
            <a:fillRect/>
          </a:stretch>
        </p:blipFill>
        <p:spPr>
          <a:xfrm>
            <a:off x="40200" y="500725"/>
            <a:ext cx="9055852" cy="4642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3"/>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482" name="Google Shape;482;p53"/>
          <p:cNvPicPr preferRelativeResize="0"/>
          <p:nvPr/>
        </p:nvPicPr>
        <p:blipFill>
          <a:blip r:embed="rId3">
            <a:alphaModFix/>
          </a:blip>
          <a:stretch>
            <a:fillRect/>
          </a:stretch>
        </p:blipFill>
        <p:spPr>
          <a:xfrm>
            <a:off x="51775" y="572700"/>
            <a:ext cx="9040451" cy="4536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457200" lvl="0" indent="-406400" algn="ctr" rtl="0">
              <a:spcBef>
                <a:spcPts val="0"/>
              </a:spcBef>
              <a:spcAft>
                <a:spcPts val="0"/>
              </a:spcAft>
              <a:buSzPts val="2800"/>
              <a:buAutoNum type="arabicPeriod"/>
            </a:pPr>
            <a:r>
              <a:rPr lang="en-GB"/>
              <a:t>프로젝트 개요 </a:t>
            </a:r>
            <a:endParaRPr/>
          </a:p>
        </p:txBody>
      </p:sp>
      <p:sp>
        <p:nvSpPr>
          <p:cNvPr id="149" name="Google Shape;149;p27"/>
          <p:cNvSpPr/>
          <p:nvPr/>
        </p:nvSpPr>
        <p:spPr>
          <a:xfrm>
            <a:off x="1955625" y="2235783"/>
            <a:ext cx="5616600" cy="17793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txBox="1"/>
          <p:nvPr/>
        </p:nvSpPr>
        <p:spPr>
          <a:xfrm>
            <a:off x="1996725" y="2452075"/>
            <a:ext cx="5534400" cy="1346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1600">
                <a:latin typeface="Do Hyeon"/>
                <a:ea typeface="Do Hyeon"/>
                <a:cs typeface="Do Hyeon"/>
                <a:sym typeface="Do Hyeon"/>
              </a:rPr>
              <a:t>2023 여름 휴가철에 제주도 여행을 준비하는 2030 세대 사람들의</a:t>
            </a:r>
            <a:endParaRPr sz="1600">
              <a:latin typeface="Do Hyeon"/>
              <a:ea typeface="Do Hyeon"/>
              <a:cs typeface="Do Hyeon"/>
              <a:sym typeface="Do Hyeon"/>
            </a:endParaRPr>
          </a:p>
          <a:p>
            <a:pPr marL="0" lvl="0" indent="0" algn="ctr" rtl="0">
              <a:lnSpc>
                <a:spcPct val="150000"/>
              </a:lnSpc>
              <a:spcBef>
                <a:spcPts val="0"/>
              </a:spcBef>
              <a:spcAft>
                <a:spcPts val="0"/>
              </a:spcAft>
              <a:buNone/>
            </a:pPr>
            <a:r>
              <a:rPr lang="en-GB" sz="1600">
                <a:latin typeface="Do Hyeon"/>
                <a:ea typeface="Do Hyeon"/>
                <a:cs typeface="Do Hyeon"/>
                <a:sym typeface="Do Hyeon"/>
              </a:rPr>
              <a:t>개인의 </a:t>
            </a:r>
            <a:r>
              <a:rPr lang="en-GB" sz="1600">
                <a:solidFill>
                  <a:schemeClr val="accent4"/>
                </a:solidFill>
                <a:latin typeface="Do Hyeon"/>
                <a:ea typeface="Do Hyeon"/>
                <a:cs typeface="Do Hyeon"/>
                <a:sym typeface="Do Hyeon"/>
              </a:rPr>
              <a:t>금전 상황</a:t>
            </a:r>
            <a:r>
              <a:rPr lang="en-GB" sz="1600">
                <a:latin typeface="Do Hyeon"/>
                <a:ea typeface="Do Hyeon"/>
                <a:cs typeface="Do Hyeon"/>
                <a:sym typeface="Do Hyeon"/>
              </a:rPr>
              <a:t>에 맞는</a:t>
            </a:r>
            <a:endParaRPr sz="1600">
              <a:latin typeface="Do Hyeon"/>
              <a:ea typeface="Do Hyeon"/>
              <a:cs typeface="Do Hyeon"/>
              <a:sym typeface="Do Hyeon"/>
            </a:endParaRPr>
          </a:p>
          <a:p>
            <a:pPr marL="0" lvl="0" indent="0" algn="ctr" rtl="0">
              <a:lnSpc>
                <a:spcPct val="150000"/>
              </a:lnSpc>
              <a:spcBef>
                <a:spcPts val="0"/>
              </a:spcBef>
              <a:spcAft>
                <a:spcPts val="0"/>
              </a:spcAft>
              <a:buNone/>
            </a:pPr>
            <a:r>
              <a:rPr lang="en-GB" sz="1600">
                <a:latin typeface="Do Hyeon"/>
                <a:ea typeface="Do Hyeon"/>
                <a:cs typeface="Do Hyeon"/>
                <a:sym typeface="Do Hyeon"/>
              </a:rPr>
              <a:t> 항공권, 숙박, 렌트카 </a:t>
            </a:r>
            <a:r>
              <a:rPr lang="en-GB" sz="1600">
                <a:solidFill>
                  <a:schemeClr val="accent4"/>
                </a:solidFill>
                <a:latin typeface="Do Hyeon"/>
                <a:ea typeface="Do Hyeon"/>
                <a:cs typeface="Do Hyeon"/>
                <a:sym typeface="Do Hyeon"/>
              </a:rPr>
              <a:t>총 경비</a:t>
            </a:r>
            <a:r>
              <a:rPr lang="en-GB" sz="1600">
                <a:latin typeface="Do Hyeon"/>
                <a:ea typeface="Do Hyeon"/>
                <a:cs typeface="Do Hyeon"/>
                <a:sym typeface="Do Hyeon"/>
              </a:rPr>
              <a:t>를 확인할 수 있는 서비스 </a:t>
            </a:r>
            <a:endParaRPr sz="1600">
              <a:latin typeface="Do Hyeon"/>
              <a:ea typeface="Do Hyeon"/>
              <a:cs typeface="Do Hyeon"/>
              <a:sym typeface="Do Hyeon"/>
            </a:endParaRPr>
          </a:p>
        </p:txBody>
      </p:sp>
      <p:pic>
        <p:nvPicPr>
          <p:cNvPr id="151" name="Google Shape;151;p27"/>
          <p:cNvPicPr preferRelativeResize="0"/>
          <p:nvPr/>
        </p:nvPicPr>
        <p:blipFill>
          <a:blip r:embed="rId3">
            <a:alphaModFix/>
          </a:blip>
          <a:stretch>
            <a:fillRect/>
          </a:stretch>
        </p:blipFill>
        <p:spPr>
          <a:xfrm>
            <a:off x="64225" y="584950"/>
            <a:ext cx="1532401" cy="1650826"/>
          </a:xfrm>
          <a:prstGeom prst="rect">
            <a:avLst/>
          </a:prstGeom>
          <a:noFill/>
          <a:ln>
            <a:noFill/>
          </a:ln>
        </p:spPr>
      </p:pic>
      <p:sp>
        <p:nvSpPr>
          <p:cNvPr id="152" name="Google Shape;152;p27"/>
          <p:cNvSpPr txBox="1"/>
          <p:nvPr/>
        </p:nvSpPr>
        <p:spPr>
          <a:xfrm>
            <a:off x="1244825" y="1459912"/>
            <a:ext cx="2403000" cy="33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프로젝트 구현 내용</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4"/>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488" name="Google Shape;488;p54"/>
          <p:cNvPicPr preferRelativeResize="0"/>
          <p:nvPr/>
        </p:nvPicPr>
        <p:blipFill>
          <a:blip r:embed="rId3">
            <a:alphaModFix/>
          </a:blip>
          <a:stretch>
            <a:fillRect/>
          </a:stretch>
        </p:blipFill>
        <p:spPr>
          <a:xfrm>
            <a:off x="730900" y="465900"/>
            <a:ext cx="7682212" cy="4677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5"/>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494" name="Google Shape;494;p55"/>
          <p:cNvPicPr preferRelativeResize="0"/>
          <p:nvPr/>
        </p:nvPicPr>
        <p:blipFill>
          <a:blip r:embed="rId3">
            <a:alphaModFix/>
          </a:blip>
          <a:stretch>
            <a:fillRect/>
          </a:stretch>
        </p:blipFill>
        <p:spPr>
          <a:xfrm>
            <a:off x="704275" y="450400"/>
            <a:ext cx="7666401" cy="4649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6"/>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00" name="Google Shape;500;p56"/>
          <p:cNvPicPr preferRelativeResize="0"/>
          <p:nvPr/>
        </p:nvPicPr>
        <p:blipFill>
          <a:blip r:embed="rId3">
            <a:alphaModFix/>
          </a:blip>
          <a:stretch>
            <a:fillRect/>
          </a:stretch>
        </p:blipFill>
        <p:spPr>
          <a:xfrm>
            <a:off x="65675" y="655975"/>
            <a:ext cx="9109524" cy="38315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7"/>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06" name="Google Shape;506;p57"/>
          <p:cNvPicPr preferRelativeResize="0"/>
          <p:nvPr/>
        </p:nvPicPr>
        <p:blipFill>
          <a:blip r:embed="rId3">
            <a:alphaModFix/>
          </a:blip>
          <a:stretch>
            <a:fillRect/>
          </a:stretch>
        </p:blipFill>
        <p:spPr>
          <a:xfrm>
            <a:off x="444250" y="526600"/>
            <a:ext cx="8359048" cy="4418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8"/>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12" name="Google Shape;512;p58"/>
          <p:cNvPicPr preferRelativeResize="0"/>
          <p:nvPr/>
        </p:nvPicPr>
        <p:blipFill>
          <a:blip r:embed="rId3">
            <a:alphaModFix/>
          </a:blip>
          <a:stretch>
            <a:fillRect/>
          </a:stretch>
        </p:blipFill>
        <p:spPr>
          <a:xfrm>
            <a:off x="143775" y="526600"/>
            <a:ext cx="8845107" cy="4616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9"/>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18" name="Google Shape;518;p59"/>
          <p:cNvPicPr preferRelativeResize="0"/>
          <p:nvPr/>
        </p:nvPicPr>
        <p:blipFill>
          <a:blip r:embed="rId3">
            <a:alphaModFix/>
          </a:blip>
          <a:stretch>
            <a:fillRect/>
          </a:stretch>
        </p:blipFill>
        <p:spPr>
          <a:xfrm>
            <a:off x="181650" y="465900"/>
            <a:ext cx="8780698" cy="4677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0"/>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24" name="Google Shape;524;p60"/>
          <p:cNvPicPr preferRelativeResize="0"/>
          <p:nvPr/>
        </p:nvPicPr>
        <p:blipFill>
          <a:blip r:embed="rId3">
            <a:alphaModFix/>
          </a:blip>
          <a:stretch>
            <a:fillRect/>
          </a:stretch>
        </p:blipFill>
        <p:spPr>
          <a:xfrm>
            <a:off x="457350" y="612900"/>
            <a:ext cx="8129526" cy="4418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1"/>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30" name="Google Shape;530;p61"/>
          <p:cNvPicPr preferRelativeResize="0"/>
          <p:nvPr/>
        </p:nvPicPr>
        <p:blipFill>
          <a:blip r:embed="rId3">
            <a:alphaModFix/>
          </a:blip>
          <a:stretch>
            <a:fillRect/>
          </a:stretch>
        </p:blipFill>
        <p:spPr>
          <a:xfrm>
            <a:off x="152400" y="517975"/>
            <a:ext cx="8763049" cy="4504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2"/>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36" name="Google Shape;536;p62"/>
          <p:cNvPicPr preferRelativeResize="0"/>
          <p:nvPr/>
        </p:nvPicPr>
        <p:blipFill>
          <a:blip r:embed="rId3">
            <a:alphaModFix/>
          </a:blip>
          <a:stretch>
            <a:fillRect/>
          </a:stretch>
        </p:blipFill>
        <p:spPr>
          <a:xfrm>
            <a:off x="156363" y="507800"/>
            <a:ext cx="8831273" cy="44199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3"/>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42" name="Google Shape;542;p63"/>
          <p:cNvPicPr preferRelativeResize="0"/>
          <p:nvPr/>
        </p:nvPicPr>
        <p:blipFill>
          <a:blip r:embed="rId3">
            <a:alphaModFix/>
          </a:blip>
          <a:stretch>
            <a:fillRect/>
          </a:stretch>
        </p:blipFill>
        <p:spPr>
          <a:xfrm>
            <a:off x="834150" y="572700"/>
            <a:ext cx="3178587" cy="4265998"/>
          </a:xfrm>
          <a:prstGeom prst="rect">
            <a:avLst/>
          </a:prstGeom>
          <a:noFill/>
          <a:ln>
            <a:noFill/>
          </a:ln>
        </p:spPr>
      </p:pic>
      <p:pic>
        <p:nvPicPr>
          <p:cNvPr id="543" name="Google Shape;543;p63"/>
          <p:cNvPicPr preferRelativeResize="0"/>
          <p:nvPr/>
        </p:nvPicPr>
        <p:blipFill>
          <a:blip r:embed="rId4">
            <a:alphaModFix/>
          </a:blip>
          <a:stretch>
            <a:fillRect/>
          </a:stretch>
        </p:blipFill>
        <p:spPr>
          <a:xfrm>
            <a:off x="5441750" y="453363"/>
            <a:ext cx="2468176" cy="45046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457200" lvl="0" indent="-406400" algn="ctr" rtl="0">
              <a:spcBef>
                <a:spcPts val="0"/>
              </a:spcBef>
              <a:spcAft>
                <a:spcPts val="0"/>
              </a:spcAft>
              <a:buSzPts val="2800"/>
              <a:buAutoNum type="arabicPeriod"/>
            </a:pPr>
            <a:r>
              <a:rPr lang="en-GB"/>
              <a:t>프로젝트 개요 </a:t>
            </a:r>
            <a:endParaRPr/>
          </a:p>
        </p:txBody>
      </p:sp>
      <p:sp>
        <p:nvSpPr>
          <p:cNvPr id="158" name="Google Shape;158;p28"/>
          <p:cNvSpPr txBox="1"/>
          <p:nvPr/>
        </p:nvSpPr>
        <p:spPr>
          <a:xfrm>
            <a:off x="927553" y="1033947"/>
            <a:ext cx="2022000" cy="2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dk1"/>
                </a:solidFill>
                <a:latin typeface="Fira Sans Extra Condensed"/>
                <a:ea typeface="Fira Sans Extra Condensed"/>
                <a:cs typeface="Fira Sans Extra Condensed"/>
                <a:sym typeface="Fira Sans Extra Condensed"/>
              </a:rPr>
              <a:t>주제 선정 배경</a:t>
            </a:r>
            <a:endParaRPr sz="2000" b="1">
              <a:solidFill>
                <a:schemeClr val="dk1"/>
              </a:solidFill>
              <a:latin typeface="Fira Sans Extra Condensed"/>
              <a:ea typeface="Fira Sans Extra Condensed"/>
              <a:cs typeface="Fira Sans Extra Condensed"/>
              <a:sym typeface="Fira Sans Extra Condensed"/>
            </a:endParaRPr>
          </a:p>
        </p:txBody>
      </p:sp>
      <p:pic>
        <p:nvPicPr>
          <p:cNvPr id="159" name="Google Shape;159;p28"/>
          <p:cNvPicPr preferRelativeResize="0"/>
          <p:nvPr/>
        </p:nvPicPr>
        <p:blipFill>
          <a:blip r:embed="rId3">
            <a:alphaModFix/>
          </a:blip>
          <a:stretch>
            <a:fillRect/>
          </a:stretch>
        </p:blipFill>
        <p:spPr>
          <a:xfrm>
            <a:off x="160750" y="984300"/>
            <a:ext cx="700532" cy="726075"/>
          </a:xfrm>
          <a:prstGeom prst="rect">
            <a:avLst/>
          </a:prstGeom>
          <a:noFill/>
          <a:ln>
            <a:noFill/>
          </a:ln>
        </p:spPr>
      </p:pic>
      <p:pic>
        <p:nvPicPr>
          <p:cNvPr id="160" name="Google Shape;160;p28"/>
          <p:cNvPicPr preferRelativeResize="0"/>
          <p:nvPr/>
        </p:nvPicPr>
        <p:blipFill rotWithShape="1">
          <a:blip r:embed="rId4">
            <a:alphaModFix/>
          </a:blip>
          <a:srcRect l="59890" t="15770" b="2603"/>
          <a:stretch/>
        </p:blipFill>
        <p:spPr>
          <a:xfrm>
            <a:off x="1308550" y="1710375"/>
            <a:ext cx="2269614" cy="2896150"/>
          </a:xfrm>
          <a:prstGeom prst="rect">
            <a:avLst/>
          </a:prstGeom>
          <a:noFill/>
          <a:ln>
            <a:noFill/>
          </a:ln>
        </p:spPr>
      </p:pic>
      <p:pic>
        <p:nvPicPr>
          <p:cNvPr id="161" name="Google Shape;161;p28"/>
          <p:cNvPicPr preferRelativeResize="0"/>
          <p:nvPr/>
        </p:nvPicPr>
        <p:blipFill>
          <a:blip r:embed="rId5">
            <a:alphaModFix/>
          </a:blip>
          <a:stretch>
            <a:fillRect/>
          </a:stretch>
        </p:blipFill>
        <p:spPr>
          <a:xfrm>
            <a:off x="4477941" y="2546535"/>
            <a:ext cx="694460" cy="467928"/>
          </a:xfrm>
          <a:prstGeom prst="rect">
            <a:avLst/>
          </a:prstGeom>
          <a:noFill/>
          <a:ln>
            <a:noFill/>
          </a:ln>
        </p:spPr>
      </p:pic>
      <p:sp>
        <p:nvSpPr>
          <p:cNvPr id="162" name="Google Shape;162;p28"/>
          <p:cNvSpPr txBox="1"/>
          <p:nvPr/>
        </p:nvSpPr>
        <p:spPr>
          <a:xfrm>
            <a:off x="5653400" y="2426250"/>
            <a:ext cx="2824800" cy="75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800" b="1">
                <a:solidFill>
                  <a:schemeClr val="dk1"/>
                </a:solidFill>
                <a:latin typeface="Fira Sans Extra Condensed"/>
                <a:ea typeface="Fira Sans Extra Condensed"/>
                <a:cs typeface="Fira Sans Extra Condensed"/>
                <a:sym typeface="Fira Sans Extra Condensed"/>
              </a:rPr>
              <a:t>‘제주</a:t>
            </a:r>
            <a:r>
              <a:rPr lang="en-GB" sz="3300">
                <a:solidFill>
                  <a:srgbClr val="212529"/>
                </a:solidFill>
                <a:highlight>
                  <a:srgbClr val="FFFFFF"/>
                </a:highlight>
              </a:rPr>
              <a:t>🍊</a:t>
            </a:r>
            <a:r>
              <a:rPr lang="en-GB" sz="4800" b="1">
                <a:solidFill>
                  <a:schemeClr val="dk1"/>
                </a:solidFill>
                <a:latin typeface="Fira Sans Extra Condensed"/>
                <a:ea typeface="Fira Sans Extra Condensed"/>
                <a:cs typeface="Fira Sans Extra Condensed"/>
                <a:sym typeface="Fira Sans Extra Condensed"/>
              </a:rPr>
              <a:t>’</a:t>
            </a:r>
            <a:endParaRPr>
              <a:latin typeface="Roboto"/>
              <a:ea typeface="Roboto"/>
              <a:cs typeface="Roboto"/>
              <a:sym typeface="Roboto"/>
            </a:endParaRPr>
          </a:p>
        </p:txBody>
      </p:sp>
      <p:sp>
        <p:nvSpPr>
          <p:cNvPr id="163" name="Google Shape;163;p28"/>
          <p:cNvSpPr txBox="1"/>
          <p:nvPr/>
        </p:nvSpPr>
        <p:spPr>
          <a:xfrm>
            <a:off x="378425" y="4731900"/>
            <a:ext cx="4129800" cy="2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Roboto"/>
                <a:ea typeface="Roboto"/>
                <a:cs typeface="Roboto"/>
                <a:sym typeface="Roboto"/>
              </a:rPr>
              <a:t>한국관광공사, </a:t>
            </a:r>
            <a:r>
              <a:rPr lang="en-GB" sz="1000">
                <a:solidFill>
                  <a:schemeClr val="dk1"/>
                </a:solidFill>
                <a:latin typeface="Roboto"/>
                <a:ea typeface="Roboto"/>
                <a:cs typeface="Roboto"/>
                <a:sym typeface="Roboto"/>
              </a:rPr>
              <a:t>“2023 관광트렌드 전망 종합 분석 보고서”, (2023), p12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4"/>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49" name="Google Shape;549;p64"/>
          <p:cNvPicPr preferRelativeResize="0"/>
          <p:nvPr/>
        </p:nvPicPr>
        <p:blipFill>
          <a:blip r:embed="rId3">
            <a:alphaModFix/>
          </a:blip>
          <a:stretch>
            <a:fillRect/>
          </a:stretch>
        </p:blipFill>
        <p:spPr>
          <a:xfrm>
            <a:off x="152400" y="572700"/>
            <a:ext cx="8929951" cy="42687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55" name="Google Shape;555;p65"/>
          <p:cNvPicPr preferRelativeResize="0"/>
          <p:nvPr/>
        </p:nvPicPr>
        <p:blipFill>
          <a:blip r:embed="rId3">
            <a:alphaModFix/>
          </a:blip>
          <a:stretch>
            <a:fillRect/>
          </a:stretch>
        </p:blipFill>
        <p:spPr>
          <a:xfrm>
            <a:off x="339075" y="465900"/>
            <a:ext cx="8465848" cy="4496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6"/>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61" name="Google Shape;561;p66"/>
          <p:cNvPicPr preferRelativeResize="0"/>
          <p:nvPr/>
        </p:nvPicPr>
        <p:blipFill>
          <a:blip r:embed="rId3">
            <a:alphaModFix/>
          </a:blip>
          <a:stretch>
            <a:fillRect/>
          </a:stretch>
        </p:blipFill>
        <p:spPr>
          <a:xfrm>
            <a:off x="427425" y="535225"/>
            <a:ext cx="8289152" cy="4435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7"/>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67" name="Google Shape;567;p67"/>
          <p:cNvPicPr preferRelativeResize="0"/>
          <p:nvPr/>
        </p:nvPicPr>
        <p:blipFill>
          <a:blip r:embed="rId3">
            <a:alphaModFix/>
          </a:blip>
          <a:stretch>
            <a:fillRect/>
          </a:stretch>
        </p:blipFill>
        <p:spPr>
          <a:xfrm>
            <a:off x="744387" y="572700"/>
            <a:ext cx="7758776" cy="44672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8"/>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73" name="Google Shape;573;p68"/>
          <p:cNvPicPr preferRelativeResize="0"/>
          <p:nvPr/>
        </p:nvPicPr>
        <p:blipFill>
          <a:blip r:embed="rId3">
            <a:alphaModFix/>
          </a:blip>
          <a:stretch>
            <a:fillRect/>
          </a:stretch>
        </p:blipFill>
        <p:spPr>
          <a:xfrm>
            <a:off x="2357713" y="612900"/>
            <a:ext cx="4428587" cy="4265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9"/>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79" name="Google Shape;579;p69"/>
          <p:cNvPicPr preferRelativeResize="0"/>
          <p:nvPr/>
        </p:nvPicPr>
        <p:blipFill>
          <a:blip r:embed="rId3">
            <a:alphaModFix/>
          </a:blip>
          <a:stretch>
            <a:fillRect/>
          </a:stretch>
        </p:blipFill>
        <p:spPr>
          <a:xfrm>
            <a:off x="152400" y="572700"/>
            <a:ext cx="8839199" cy="42860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0"/>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85" name="Google Shape;585;p70"/>
          <p:cNvPicPr preferRelativeResize="0"/>
          <p:nvPr/>
        </p:nvPicPr>
        <p:blipFill>
          <a:blip r:embed="rId3">
            <a:alphaModFix/>
          </a:blip>
          <a:stretch>
            <a:fillRect/>
          </a:stretch>
        </p:blipFill>
        <p:spPr>
          <a:xfrm>
            <a:off x="223850" y="483175"/>
            <a:ext cx="8696300" cy="45222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1"/>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91" name="Google Shape;591;p71"/>
          <p:cNvPicPr preferRelativeResize="0"/>
          <p:nvPr/>
        </p:nvPicPr>
        <p:blipFill>
          <a:blip r:embed="rId3">
            <a:alphaModFix/>
          </a:blip>
          <a:stretch>
            <a:fillRect/>
          </a:stretch>
        </p:blipFill>
        <p:spPr>
          <a:xfrm>
            <a:off x="938313" y="690575"/>
            <a:ext cx="7370919" cy="42660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2"/>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597" name="Google Shape;597;p72"/>
          <p:cNvPicPr preferRelativeResize="0"/>
          <p:nvPr/>
        </p:nvPicPr>
        <p:blipFill>
          <a:blip r:embed="rId3">
            <a:alphaModFix/>
          </a:blip>
          <a:stretch>
            <a:fillRect/>
          </a:stretch>
        </p:blipFill>
        <p:spPr>
          <a:xfrm>
            <a:off x="1123313" y="612925"/>
            <a:ext cx="6897365" cy="426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3"/>
          <p:cNvSpPr txBox="1">
            <a:spLocks noGrp="1"/>
          </p:cNvSpPr>
          <p:nvPr>
            <p:ph type="title"/>
          </p:nvPr>
        </p:nvSpPr>
        <p:spPr>
          <a:xfrm>
            <a:off x="509125" y="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대시보드</a:t>
            </a:r>
            <a:endParaRPr/>
          </a:p>
        </p:txBody>
      </p:sp>
      <p:pic>
        <p:nvPicPr>
          <p:cNvPr id="603" name="Google Shape;603;p73"/>
          <p:cNvPicPr preferRelativeResize="0"/>
          <p:nvPr/>
        </p:nvPicPr>
        <p:blipFill>
          <a:blip r:embed="rId3">
            <a:alphaModFix/>
          </a:blip>
          <a:stretch>
            <a:fillRect/>
          </a:stretch>
        </p:blipFill>
        <p:spPr>
          <a:xfrm>
            <a:off x="1169838" y="681950"/>
            <a:ext cx="6804337" cy="426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457200" lvl="0" indent="-406400" algn="ctr" rtl="0">
              <a:spcBef>
                <a:spcPts val="0"/>
              </a:spcBef>
              <a:spcAft>
                <a:spcPts val="0"/>
              </a:spcAft>
              <a:buSzPts val="2800"/>
              <a:buAutoNum type="arabicPeriod"/>
            </a:pPr>
            <a:r>
              <a:rPr lang="en-GB"/>
              <a:t>프로젝트 개요 </a:t>
            </a:r>
            <a:endParaRPr/>
          </a:p>
        </p:txBody>
      </p:sp>
      <p:pic>
        <p:nvPicPr>
          <p:cNvPr id="169" name="Google Shape;169;p29"/>
          <p:cNvPicPr preferRelativeResize="0"/>
          <p:nvPr/>
        </p:nvPicPr>
        <p:blipFill>
          <a:blip r:embed="rId3">
            <a:alphaModFix/>
          </a:blip>
          <a:stretch>
            <a:fillRect/>
          </a:stretch>
        </p:blipFill>
        <p:spPr>
          <a:xfrm>
            <a:off x="1519999" y="1447875"/>
            <a:ext cx="5734076" cy="3043475"/>
          </a:xfrm>
          <a:prstGeom prst="rect">
            <a:avLst/>
          </a:prstGeom>
          <a:noFill/>
          <a:ln>
            <a:noFill/>
          </a:ln>
        </p:spPr>
      </p:pic>
      <p:sp>
        <p:nvSpPr>
          <p:cNvPr id="170" name="Google Shape;170;p29"/>
          <p:cNvSpPr txBox="1"/>
          <p:nvPr/>
        </p:nvSpPr>
        <p:spPr>
          <a:xfrm>
            <a:off x="6031150" y="3730525"/>
            <a:ext cx="2558100" cy="7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accent2"/>
                </a:solidFill>
                <a:latin typeface="Roboto"/>
                <a:ea typeface="Roboto"/>
                <a:cs typeface="Roboto"/>
                <a:sym typeface="Roboto"/>
              </a:rPr>
              <a:t>** </a:t>
            </a:r>
            <a:r>
              <a:rPr lang="en-GB" sz="1200" b="1">
                <a:solidFill>
                  <a:schemeClr val="accent2"/>
                </a:solidFill>
                <a:latin typeface="Roboto"/>
                <a:ea typeface="Roboto"/>
                <a:cs typeface="Roboto"/>
                <a:sym typeface="Roboto"/>
              </a:rPr>
              <a:t>에어텔</a:t>
            </a:r>
            <a:r>
              <a:rPr lang="en-GB" sz="1300" b="1">
                <a:solidFill>
                  <a:schemeClr val="accent2"/>
                </a:solidFill>
                <a:latin typeface="Roboto"/>
                <a:ea typeface="Roboto"/>
                <a:cs typeface="Roboto"/>
                <a:sym typeface="Roboto"/>
              </a:rPr>
              <a:t> </a:t>
            </a:r>
            <a:r>
              <a:rPr lang="en-GB" sz="1200">
                <a:solidFill>
                  <a:schemeClr val="accent2"/>
                </a:solidFill>
                <a:latin typeface="Roboto"/>
                <a:ea typeface="Roboto"/>
                <a:cs typeface="Roboto"/>
                <a:sym typeface="Roboto"/>
              </a:rPr>
              <a:t>뜻</a:t>
            </a:r>
            <a:endParaRPr sz="1200">
              <a:solidFill>
                <a:schemeClr val="accent2"/>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r>
              <a:rPr lang="en-GB" sz="1000">
                <a:latin typeface="Roboto"/>
                <a:ea typeface="Roboto"/>
                <a:cs typeface="Roboto"/>
                <a:sym typeface="Roboto"/>
              </a:rPr>
              <a:t>항공(air) + 호텔 (hotel)의 합성어로 자유여행을 기본으로 하는 상품 </a:t>
            </a:r>
            <a:endParaRPr sz="1000">
              <a:latin typeface="Roboto"/>
              <a:ea typeface="Roboto"/>
              <a:cs typeface="Roboto"/>
              <a:sym typeface="Roboto"/>
            </a:endParaRPr>
          </a:p>
        </p:txBody>
      </p:sp>
      <p:sp>
        <p:nvSpPr>
          <p:cNvPr id="171" name="Google Shape;171;p29"/>
          <p:cNvSpPr txBox="1"/>
          <p:nvPr/>
        </p:nvSpPr>
        <p:spPr>
          <a:xfrm>
            <a:off x="927553" y="1033947"/>
            <a:ext cx="2022000" cy="2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dk1"/>
                </a:solidFill>
                <a:latin typeface="Fira Sans Extra Condensed"/>
                <a:ea typeface="Fira Sans Extra Condensed"/>
                <a:cs typeface="Fira Sans Extra Condensed"/>
                <a:sym typeface="Fira Sans Extra Condensed"/>
              </a:rPr>
              <a:t>주제 선정 배경</a:t>
            </a:r>
            <a:endParaRPr sz="2000" b="1">
              <a:solidFill>
                <a:schemeClr val="dk1"/>
              </a:solidFill>
              <a:latin typeface="Fira Sans Extra Condensed"/>
              <a:ea typeface="Fira Sans Extra Condensed"/>
              <a:cs typeface="Fira Sans Extra Condensed"/>
              <a:sym typeface="Fira Sans Extra Condensed"/>
            </a:endParaRPr>
          </a:p>
        </p:txBody>
      </p:sp>
      <p:pic>
        <p:nvPicPr>
          <p:cNvPr id="172" name="Google Shape;172;p29"/>
          <p:cNvPicPr preferRelativeResize="0"/>
          <p:nvPr/>
        </p:nvPicPr>
        <p:blipFill>
          <a:blip r:embed="rId4">
            <a:alphaModFix/>
          </a:blip>
          <a:stretch>
            <a:fillRect/>
          </a:stretch>
        </p:blipFill>
        <p:spPr>
          <a:xfrm>
            <a:off x="160750" y="984300"/>
            <a:ext cx="700532" cy="726075"/>
          </a:xfrm>
          <a:prstGeom prst="rect">
            <a:avLst/>
          </a:prstGeom>
          <a:noFill/>
          <a:ln>
            <a:noFill/>
          </a:ln>
        </p:spPr>
      </p:pic>
      <p:sp>
        <p:nvSpPr>
          <p:cNvPr id="173" name="Google Shape;173;p29"/>
          <p:cNvSpPr/>
          <p:nvPr/>
        </p:nvSpPr>
        <p:spPr>
          <a:xfrm>
            <a:off x="1906725" y="2776250"/>
            <a:ext cx="1201500" cy="14418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txBox="1"/>
          <p:nvPr/>
        </p:nvSpPr>
        <p:spPr>
          <a:xfrm>
            <a:off x="1906725" y="4535400"/>
            <a:ext cx="3785100" cy="3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Roboto"/>
                <a:ea typeface="Roboto"/>
                <a:cs typeface="Roboto"/>
                <a:sym typeface="Roboto"/>
              </a:rPr>
              <a:t>관광 빅데이터 서비스, </a:t>
            </a:r>
            <a:r>
              <a:rPr lang="en-GB" sz="1000">
                <a:solidFill>
                  <a:schemeClr val="dk1"/>
                </a:solidFill>
                <a:latin typeface="Roboto"/>
                <a:ea typeface="Roboto"/>
                <a:cs typeface="Roboto"/>
                <a:sym typeface="Roboto"/>
              </a:rPr>
              <a:t>“MZ여행 특성 연구 보고서”, (2023), </a:t>
            </a:r>
            <a:r>
              <a:rPr lang="en-GB" sz="1000">
                <a:latin typeface="Roboto"/>
                <a:ea typeface="Roboto"/>
                <a:cs typeface="Roboto"/>
                <a:sym typeface="Roboto"/>
              </a:rPr>
              <a:t>p91</a:t>
            </a:r>
            <a:endParaRPr sz="10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4"/>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웹사이트 작동</a:t>
            </a:r>
            <a:endParaRPr/>
          </a:p>
        </p:txBody>
      </p:sp>
      <p:sp>
        <p:nvSpPr>
          <p:cNvPr id="609" name="Google Shape;609;p74"/>
          <p:cNvSpPr txBox="1"/>
          <p:nvPr/>
        </p:nvSpPr>
        <p:spPr>
          <a:xfrm>
            <a:off x="463925" y="2415875"/>
            <a:ext cx="2290200" cy="20148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chemeClr val="dk1"/>
              </a:buClr>
              <a:buSzPts val="1600"/>
              <a:buFont typeface="Do Hyeon"/>
              <a:buChar char="-"/>
            </a:pPr>
            <a:r>
              <a:rPr lang="en-GB" sz="1600">
                <a:solidFill>
                  <a:schemeClr val="dk1"/>
                </a:solidFill>
                <a:latin typeface="Do Hyeon"/>
                <a:ea typeface="Do Hyeon"/>
                <a:cs typeface="Do Hyeon"/>
                <a:sym typeface="Do Hyeon"/>
              </a:rPr>
              <a:t>날짜 선택 📅</a:t>
            </a:r>
            <a:endParaRPr sz="1800">
              <a:solidFill>
                <a:schemeClr val="dk1"/>
              </a:solidFill>
              <a:latin typeface="Do Hyeon"/>
              <a:ea typeface="Do Hyeon"/>
              <a:cs typeface="Do Hyeon"/>
              <a:sym typeface="Do Hyeon"/>
            </a:endParaRPr>
          </a:p>
          <a:p>
            <a:pPr marL="457200" lvl="0" indent="-330200" algn="l" rtl="0">
              <a:lnSpc>
                <a:spcPct val="200000"/>
              </a:lnSpc>
              <a:spcBef>
                <a:spcPts val="0"/>
              </a:spcBef>
              <a:spcAft>
                <a:spcPts val="0"/>
              </a:spcAft>
              <a:buClr>
                <a:schemeClr val="dk1"/>
              </a:buClr>
              <a:buSzPts val="1600"/>
              <a:buFont typeface="Do Hyeon"/>
              <a:buChar char="-"/>
            </a:pPr>
            <a:r>
              <a:rPr lang="en-GB" sz="1600">
                <a:solidFill>
                  <a:schemeClr val="dk1"/>
                </a:solidFill>
                <a:latin typeface="Do Hyeon"/>
                <a:ea typeface="Do Hyeon"/>
                <a:cs typeface="Do Hyeon"/>
                <a:sym typeface="Do Hyeon"/>
              </a:rPr>
              <a:t>옵션 선택</a:t>
            </a:r>
            <a:endParaRPr sz="1600">
              <a:solidFill>
                <a:schemeClr val="dk1"/>
              </a:solidFill>
              <a:latin typeface="Do Hyeon"/>
              <a:ea typeface="Do Hyeon"/>
              <a:cs typeface="Do Hyeon"/>
              <a:sym typeface="Do Hyeon"/>
            </a:endParaRPr>
          </a:p>
          <a:p>
            <a:pPr marL="457200" lvl="0" indent="-330200" algn="l" rtl="0">
              <a:lnSpc>
                <a:spcPct val="200000"/>
              </a:lnSpc>
              <a:spcBef>
                <a:spcPts val="0"/>
              </a:spcBef>
              <a:spcAft>
                <a:spcPts val="0"/>
              </a:spcAft>
              <a:buClr>
                <a:schemeClr val="dk1"/>
              </a:buClr>
              <a:buSzPts val="1600"/>
              <a:buFont typeface="Do Hyeon"/>
              <a:buChar char="-"/>
            </a:pPr>
            <a:r>
              <a:rPr lang="en-GB" sz="1600">
                <a:solidFill>
                  <a:schemeClr val="dk1"/>
                </a:solidFill>
                <a:latin typeface="Do Hyeon"/>
                <a:ea typeface="Do Hyeon"/>
                <a:cs typeface="Do Hyeon"/>
                <a:sym typeface="Do Hyeon"/>
              </a:rPr>
              <a:t>조회하기</a:t>
            </a:r>
            <a:endParaRPr sz="1600">
              <a:solidFill>
                <a:schemeClr val="dk1"/>
              </a:solidFill>
              <a:latin typeface="Do Hyeon"/>
              <a:ea typeface="Do Hyeon"/>
              <a:cs typeface="Do Hyeon"/>
              <a:sym typeface="Do Hyeon"/>
            </a:endParaRPr>
          </a:p>
        </p:txBody>
      </p:sp>
      <p:pic>
        <p:nvPicPr>
          <p:cNvPr id="610" name="Google Shape;610;p74"/>
          <p:cNvPicPr preferRelativeResize="0"/>
          <p:nvPr/>
        </p:nvPicPr>
        <p:blipFill>
          <a:blip r:embed="rId3">
            <a:alphaModFix/>
          </a:blip>
          <a:stretch>
            <a:fillRect/>
          </a:stretch>
        </p:blipFill>
        <p:spPr>
          <a:xfrm>
            <a:off x="1828800" y="2926975"/>
            <a:ext cx="387725" cy="387725"/>
          </a:xfrm>
          <a:prstGeom prst="rect">
            <a:avLst/>
          </a:prstGeom>
          <a:noFill/>
          <a:ln>
            <a:noFill/>
          </a:ln>
        </p:spPr>
      </p:pic>
      <p:pic>
        <p:nvPicPr>
          <p:cNvPr id="611" name="Google Shape;611;p74"/>
          <p:cNvPicPr preferRelativeResize="0"/>
          <p:nvPr/>
        </p:nvPicPr>
        <p:blipFill>
          <a:blip r:embed="rId4">
            <a:alphaModFix/>
          </a:blip>
          <a:stretch>
            <a:fillRect/>
          </a:stretch>
        </p:blipFill>
        <p:spPr>
          <a:xfrm>
            <a:off x="1689613" y="3443025"/>
            <a:ext cx="364525" cy="364525"/>
          </a:xfrm>
          <a:prstGeom prst="rect">
            <a:avLst/>
          </a:prstGeom>
          <a:noFill/>
          <a:ln>
            <a:noFill/>
          </a:ln>
        </p:spPr>
      </p:pic>
      <p:grpSp>
        <p:nvGrpSpPr>
          <p:cNvPr id="612" name="Google Shape;612;p74"/>
          <p:cNvGrpSpPr/>
          <p:nvPr/>
        </p:nvGrpSpPr>
        <p:grpSpPr>
          <a:xfrm>
            <a:off x="3142375" y="1732787"/>
            <a:ext cx="2258701" cy="239400"/>
            <a:chOff x="3310225" y="1348150"/>
            <a:chExt cx="2258701" cy="239400"/>
          </a:xfrm>
        </p:grpSpPr>
        <p:sp>
          <p:nvSpPr>
            <p:cNvPr id="613" name="Google Shape;613;p74"/>
            <p:cNvSpPr txBox="1"/>
            <p:nvPr/>
          </p:nvSpPr>
          <p:spPr>
            <a:xfrm>
              <a:off x="3508826" y="1348150"/>
              <a:ext cx="20601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2 페이지</a:t>
              </a:r>
              <a:endParaRPr b="1">
                <a:latin typeface="Fira Sans Extra Condensed"/>
                <a:ea typeface="Fira Sans Extra Condensed"/>
                <a:cs typeface="Fira Sans Extra Condensed"/>
                <a:sym typeface="Fira Sans Extra Condensed"/>
              </a:endParaRPr>
            </a:p>
          </p:txBody>
        </p:sp>
        <p:sp>
          <p:nvSpPr>
            <p:cNvPr id="614" name="Google Shape;614;p74"/>
            <p:cNvSpPr/>
            <p:nvPr/>
          </p:nvSpPr>
          <p:spPr>
            <a:xfrm>
              <a:off x="3310225" y="1348150"/>
              <a:ext cx="198600" cy="239400"/>
            </a:xfrm>
            <a:prstGeom prst="ellipse">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74"/>
          <p:cNvSpPr txBox="1"/>
          <p:nvPr/>
        </p:nvSpPr>
        <p:spPr>
          <a:xfrm>
            <a:off x="2825850" y="2415875"/>
            <a:ext cx="2990400" cy="1593900"/>
          </a:xfrm>
          <a:prstGeom prst="rect">
            <a:avLst/>
          </a:prstGeom>
          <a:noFill/>
          <a:ln>
            <a:noFill/>
          </a:ln>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Clr>
                <a:schemeClr val="dk1"/>
              </a:buClr>
              <a:buSzPts val="1500"/>
              <a:buFont typeface="Do Hyeon"/>
              <a:buChar char="-"/>
            </a:pPr>
            <a:r>
              <a:rPr lang="en-GB" sz="1500">
                <a:solidFill>
                  <a:schemeClr val="dk1"/>
                </a:solidFill>
                <a:latin typeface="Do Hyeon"/>
                <a:ea typeface="Do Hyeon"/>
                <a:cs typeface="Do Hyeon"/>
                <a:sym typeface="Do Hyeon"/>
              </a:rPr>
              <a:t>Top 3 추천 항목확인 및 선택</a:t>
            </a:r>
            <a:endParaRPr sz="1500">
              <a:solidFill>
                <a:schemeClr val="dk1"/>
              </a:solidFill>
              <a:latin typeface="Do Hyeon"/>
              <a:ea typeface="Do Hyeon"/>
              <a:cs typeface="Do Hyeon"/>
              <a:sym typeface="Do Hyeon"/>
            </a:endParaRPr>
          </a:p>
          <a:p>
            <a:pPr marL="457200" lvl="0" indent="-323850" algn="l" rtl="0">
              <a:lnSpc>
                <a:spcPct val="200000"/>
              </a:lnSpc>
              <a:spcBef>
                <a:spcPts val="0"/>
              </a:spcBef>
              <a:spcAft>
                <a:spcPts val="0"/>
              </a:spcAft>
              <a:buClr>
                <a:schemeClr val="dk1"/>
              </a:buClr>
              <a:buSzPts val="1500"/>
              <a:buFont typeface="Do Hyeon"/>
              <a:buChar char="-"/>
            </a:pPr>
            <a:r>
              <a:rPr lang="en-GB" sz="1500">
                <a:solidFill>
                  <a:schemeClr val="dk1"/>
                </a:solidFill>
                <a:latin typeface="Do Hyeon"/>
                <a:ea typeface="Do Hyeon"/>
                <a:cs typeface="Do Hyeon"/>
                <a:sym typeface="Do Hyeon"/>
              </a:rPr>
              <a:t>고객맞춤 ( 편도 / 렌터카 미이용 )</a:t>
            </a:r>
            <a:endParaRPr sz="1500">
              <a:solidFill>
                <a:schemeClr val="dk1"/>
              </a:solidFill>
              <a:latin typeface="Do Hyeon"/>
              <a:ea typeface="Do Hyeon"/>
              <a:cs typeface="Do Hyeon"/>
              <a:sym typeface="Do Hyeon"/>
            </a:endParaRPr>
          </a:p>
        </p:txBody>
      </p:sp>
      <p:grpSp>
        <p:nvGrpSpPr>
          <p:cNvPr id="616" name="Google Shape;616;p74"/>
          <p:cNvGrpSpPr/>
          <p:nvPr/>
        </p:nvGrpSpPr>
        <p:grpSpPr>
          <a:xfrm>
            <a:off x="6221275" y="1732787"/>
            <a:ext cx="2258701" cy="239400"/>
            <a:chOff x="6282025" y="1348150"/>
            <a:chExt cx="2258701" cy="239400"/>
          </a:xfrm>
        </p:grpSpPr>
        <p:sp>
          <p:nvSpPr>
            <p:cNvPr id="617" name="Google Shape;617;p74"/>
            <p:cNvSpPr txBox="1"/>
            <p:nvPr/>
          </p:nvSpPr>
          <p:spPr>
            <a:xfrm>
              <a:off x="6480626" y="1348150"/>
              <a:ext cx="20601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3 페이지</a:t>
              </a:r>
              <a:endParaRPr b="1">
                <a:latin typeface="Fira Sans Extra Condensed"/>
                <a:ea typeface="Fira Sans Extra Condensed"/>
                <a:cs typeface="Fira Sans Extra Condensed"/>
                <a:sym typeface="Fira Sans Extra Condensed"/>
              </a:endParaRPr>
            </a:p>
          </p:txBody>
        </p:sp>
        <p:sp>
          <p:nvSpPr>
            <p:cNvPr id="618" name="Google Shape;618;p74"/>
            <p:cNvSpPr/>
            <p:nvPr/>
          </p:nvSpPr>
          <p:spPr>
            <a:xfrm>
              <a:off x="6282025" y="1348150"/>
              <a:ext cx="198600" cy="239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74"/>
          <p:cNvSpPr txBox="1"/>
          <p:nvPr/>
        </p:nvSpPr>
        <p:spPr>
          <a:xfrm>
            <a:off x="6060350" y="2323900"/>
            <a:ext cx="2176200" cy="15939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chemeClr val="dk1"/>
              </a:buClr>
              <a:buSzPts val="1600"/>
              <a:buFont typeface="Do Hyeon"/>
              <a:buChar char="-"/>
            </a:pPr>
            <a:r>
              <a:rPr lang="en-GB" sz="1600">
                <a:solidFill>
                  <a:schemeClr val="dk1"/>
                </a:solidFill>
                <a:latin typeface="Do Hyeon"/>
                <a:ea typeface="Do Hyeon"/>
                <a:cs typeface="Do Hyeon"/>
                <a:sym typeface="Do Hyeon"/>
              </a:rPr>
              <a:t>최종 결과 표기</a:t>
            </a:r>
            <a:endParaRPr sz="1600">
              <a:solidFill>
                <a:schemeClr val="dk1"/>
              </a:solidFill>
              <a:latin typeface="Do Hyeon"/>
              <a:ea typeface="Do Hyeon"/>
              <a:cs typeface="Do Hyeon"/>
              <a:sym typeface="Do Hyeon"/>
            </a:endParaRPr>
          </a:p>
          <a:p>
            <a:pPr marL="457200" lvl="0" indent="-330200" algn="l" rtl="0">
              <a:lnSpc>
                <a:spcPct val="200000"/>
              </a:lnSpc>
              <a:spcBef>
                <a:spcPts val="0"/>
              </a:spcBef>
              <a:spcAft>
                <a:spcPts val="0"/>
              </a:spcAft>
              <a:buClr>
                <a:schemeClr val="dk1"/>
              </a:buClr>
              <a:buSzPts val="1600"/>
              <a:buFont typeface="Do Hyeon"/>
              <a:buChar char="-"/>
            </a:pPr>
            <a:r>
              <a:rPr lang="en-GB" sz="1600">
                <a:solidFill>
                  <a:schemeClr val="dk1"/>
                </a:solidFill>
                <a:latin typeface="Do Hyeon"/>
                <a:ea typeface="Do Hyeon"/>
                <a:cs typeface="Do Hyeon"/>
                <a:sym typeface="Do Hyeon"/>
              </a:rPr>
              <a:t>날씨 안내 및</a:t>
            </a:r>
            <a:br>
              <a:rPr lang="en-GB" sz="1600">
                <a:solidFill>
                  <a:schemeClr val="dk1"/>
                </a:solidFill>
                <a:latin typeface="Do Hyeon"/>
                <a:ea typeface="Do Hyeon"/>
                <a:cs typeface="Do Hyeon"/>
                <a:sym typeface="Do Hyeon"/>
              </a:rPr>
            </a:br>
            <a:r>
              <a:rPr lang="en-GB" sz="1600">
                <a:solidFill>
                  <a:schemeClr val="dk1"/>
                </a:solidFill>
                <a:latin typeface="Do Hyeon"/>
                <a:ea typeface="Do Hyeon"/>
                <a:cs typeface="Do Hyeon"/>
                <a:sym typeface="Do Hyeon"/>
              </a:rPr>
              <a:t>맛집 추천</a:t>
            </a:r>
            <a:endParaRPr sz="1600">
              <a:solidFill>
                <a:schemeClr val="dk1"/>
              </a:solidFill>
              <a:latin typeface="Do Hyeon"/>
              <a:ea typeface="Do Hyeon"/>
              <a:cs typeface="Do Hyeon"/>
              <a:sym typeface="Do Hyeon"/>
            </a:endParaRPr>
          </a:p>
        </p:txBody>
      </p:sp>
      <p:grpSp>
        <p:nvGrpSpPr>
          <p:cNvPr id="620" name="Google Shape;620;p74"/>
          <p:cNvGrpSpPr/>
          <p:nvPr/>
        </p:nvGrpSpPr>
        <p:grpSpPr>
          <a:xfrm>
            <a:off x="657650" y="1730963"/>
            <a:ext cx="2258701" cy="243050"/>
            <a:chOff x="719425" y="1424350"/>
            <a:chExt cx="2258701" cy="243050"/>
          </a:xfrm>
        </p:grpSpPr>
        <p:sp>
          <p:nvSpPr>
            <p:cNvPr id="621" name="Google Shape;621;p74"/>
            <p:cNvSpPr txBox="1"/>
            <p:nvPr/>
          </p:nvSpPr>
          <p:spPr>
            <a:xfrm>
              <a:off x="918026" y="1424350"/>
              <a:ext cx="20601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1 페이지</a:t>
              </a:r>
              <a:endParaRPr sz="1800" b="1">
                <a:latin typeface="Fira Sans Extra Condensed"/>
                <a:ea typeface="Fira Sans Extra Condensed"/>
                <a:cs typeface="Fira Sans Extra Condensed"/>
                <a:sym typeface="Fira Sans Extra Condensed"/>
              </a:endParaRPr>
            </a:p>
          </p:txBody>
        </p:sp>
        <p:sp>
          <p:nvSpPr>
            <p:cNvPr id="622" name="Google Shape;622;p74"/>
            <p:cNvSpPr/>
            <p:nvPr/>
          </p:nvSpPr>
          <p:spPr>
            <a:xfrm>
              <a:off x="719425" y="1428000"/>
              <a:ext cx="198600" cy="23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3" name="Google Shape;623;p74"/>
          <p:cNvCxnSpPr/>
          <p:nvPr/>
        </p:nvCxnSpPr>
        <p:spPr>
          <a:xfrm>
            <a:off x="2687625" y="1385725"/>
            <a:ext cx="3000" cy="2736600"/>
          </a:xfrm>
          <a:prstGeom prst="straightConnector1">
            <a:avLst/>
          </a:prstGeom>
          <a:noFill/>
          <a:ln w="9525" cap="flat" cmpd="sng">
            <a:solidFill>
              <a:srgbClr val="D1D5DB"/>
            </a:solidFill>
            <a:prstDash val="solid"/>
            <a:round/>
            <a:headEnd type="none" w="med" len="med"/>
            <a:tailEnd type="none" w="med" len="med"/>
          </a:ln>
        </p:spPr>
      </p:cxnSp>
      <p:cxnSp>
        <p:nvCxnSpPr>
          <p:cNvPr id="624" name="Google Shape;624;p74"/>
          <p:cNvCxnSpPr/>
          <p:nvPr/>
        </p:nvCxnSpPr>
        <p:spPr>
          <a:xfrm>
            <a:off x="5964225" y="1461925"/>
            <a:ext cx="3000" cy="2736600"/>
          </a:xfrm>
          <a:prstGeom prst="straightConnector1">
            <a:avLst/>
          </a:prstGeom>
          <a:noFill/>
          <a:ln w="9525" cap="flat" cmpd="sng">
            <a:solidFill>
              <a:srgbClr val="D1D5DB"/>
            </a:solidFill>
            <a:prstDash val="solid"/>
            <a:round/>
            <a:headEnd type="none" w="med" len="med"/>
            <a:tailEnd type="none" w="med" len="med"/>
          </a:ln>
        </p:spPr>
      </p:cxnSp>
      <p:pic>
        <p:nvPicPr>
          <p:cNvPr id="625" name="Google Shape;625;p74"/>
          <p:cNvPicPr preferRelativeResize="0"/>
          <p:nvPr/>
        </p:nvPicPr>
        <p:blipFill>
          <a:blip r:embed="rId5">
            <a:alphaModFix/>
          </a:blip>
          <a:stretch>
            <a:fillRect/>
          </a:stretch>
        </p:blipFill>
        <p:spPr>
          <a:xfrm>
            <a:off x="7593614" y="2835889"/>
            <a:ext cx="328625" cy="328625"/>
          </a:xfrm>
          <a:prstGeom prst="rect">
            <a:avLst/>
          </a:prstGeom>
          <a:noFill/>
          <a:ln>
            <a:noFill/>
          </a:ln>
        </p:spPr>
      </p:pic>
      <p:pic>
        <p:nvPicPr>
          <p:cNvPr id="626" name="Google Shape;626;p74"/>
          <p:cNvPicPr preferRelativeResize="0"/>
          <p:nvPr/>
        </p:nvPicPr>
        <p:blipFill>
          <a:blip r:embed="rId6">
            <a:alphaModFix/>
          </a:blip>
          <a:stretch>
            <a:fillRect/>
          </a:stretch>
        </p:blipFill>
        <p:spPr>
          <a:xfrm>
            <a:off x="7367589" y="3358989"/>
            <a:ext cx="328625" cy="328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5"/>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수행 결과 - 웹사이트 작동</a:t>
            </a:r>
            <a:endParaRPr/>
          </a:p>
        </p:txBody>
      </p:sp>
      <p:sp>
        <p:nvSpPr>
          <p:cNvPr id="632" name="Google Shape;632;p75"/>
          <p:cNvSpPr txBox="1"/>
          <p:nvPr/>
        </p:nvSpPr>
        <p:spPr>
          <a:xfrm>
            <a:off x="1527626" y="1805350"/>
            <a:ext cx="20601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1페이지</a:t>
            </a:r>
            <a:endParaRPr sz="1800" b="1">
              <a:latin typeface="Fira Sans Extra Condensed"/>
              <a:ea typeface="Fira Sans Extra Condensed"/>
              <a:cs typeface="Fira Sans Extra Condensed"/>
              <a:sym typeface="Fira Sans Extra Condensed"/>
            </a:endParaRPr>
          </a:p>
        </p:txBody>
      </p:sp>
      <p:sp>
        <p:nvSpPr>
          <p:cNvPr id="633" name="Google Shape;633;p75"/>
          <p:cNvSpPr/>
          <p:nvPr/>
        </p:nvSpPr>
        <p:spPr>
          <a:xfrm>
            <a:off x="1234351" y="1845050"/>
            <a:ext cx="191100" cy="17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75"/>
          <p:cNvGrpSpPr/>
          <p:nvPr/>
        </p:nvGrpSpPr>
        <p:grpSpPr>
          <a:xfrm>
            <a:off x="3977800" y="984300"/>
            <a:ext cx="4712700" cy="3990300"/>
            <a:chOff x="3977800" y="984300"/>
            <a:chExt cx="4712700" cy="3990300"/>
          </a:xfrm>
        </p:grpSpPr>
        <p:sp>
          <p:nvSpPr>
            <p:cNvPr id="635" name="Google Shape;635;p75"/>
            <p:cNvSpPr/>
            <p:nvPr/>
          </p:nvSpPr>
          <p:spPr>
            <a:xfrm>
              <a:off x="3977800" y="984300"/>
              <a:ext cx="4712700" cy="3990300"/>
            </a:xfrm>
            <a:prstGeom prst="roundRect">
              <a:avLst>
                <a:gd name="adj" fmla="val 553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75"/>
            <p:cNvGrpSpPr/>
            <p:nvPr/>
          </p:nvGrpSpPr>
          <p:grpSpPr>
            <a:xfrm>
              <a:off x="4058150" y="1094275"/>
              <a:ext cx="4560900" cy="3782575"/>
              <a:chOff x="3243100" y="1290625"/>
              <a:chExt cx="4560900" cy="3782575"/>
            </a:xfrm>
          </p:grpSpPr>
          <p:pic>
            <p:nvPicPr>
              <p:cNvPr id="637" name="Google Shape;637;p75"/>
              <p:cNvPicPr preferRelativeResize="0"/>
              <p:nvPr/>
            </p:nvPicPr>
            <p:blipFill>
              <a:blip r:embed="rId3">
                <a:alphaModFix/>
              </a:blip>
              <a:stretch>
                <a:fillRect/>
              </a:stretch>
            </p:blipFill>
            <p:spPr>
              <a:xfrm>
                <a:off x="3243100" y="1290625"/>
                <a:ext cx="4560900" cy="3769500"/>
              </a:xfrm>
              <a:prstGeom prst="roundRect">
                <a:avLst>
                  <a:gd name="adj" fmla="val 6120"/>
                </a:avLst>
              </a:prstGeom>
              <a:noFill/>
              <a:ln>
                <a:noFill/>
              </a:ln>
            </p:spPr>
          </p:pic>
          <p:sp>
            <p:nvSpPr>
              <p:cNvPr id="638" name="Google Shape;638;p75"/>
              <p:cNvSpPr/>
              <p:nvPr/>
            </p:nvSpPr>
            <p:spPr>
              <a:xfrm>
                <a:off x="3740550" y="1921225"/>
                <a:ext cx="3539700" cy="176400"/>
              </a:xfrm>
              <a:prstGeom prst="roundRect">
                <a:avLst>
                  <a:gd name="adj" fmla="val 16667"/>
                </a:avLst>
              </a:prstGeom>
              <a:noFill/>
              <a:ln w="38100" cap="flat" cmpd="sng">
                <a:solidFill>
                  <a:srgbClr val="2196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5"/>
              <p:cNvSpPr/>
              <p:nvPr/>
            </p:nvSpPr>
            <p:spPr>
              <a:xfrm>
                <a:off x="4983050" y="1660175"/>
                <a:ext cx="1030500" cy="176400"/>
              </a:xfrm>
              <a:prstGeom prst="roundRect">
                <a:avLst>
                  <a:gd name="adj" fmla="val 16667"/>
                </a:avLst>
              </a:prstGeom>
              <a:noFill/>
              <a:ln w="38100" cap="flat" cmpd="sng">
                <a:solidFill>
                  <a:srgbClr val="2196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5"/>
              <p:cNvSpPr/>
              <p:nvPr/>
            </p:nvSpPr>
            <p:spPr>
              <a:xfrm>
                <a:off x="5205350" y="4896800"/>
                <a:ext cx="585900" cy="176400"/>
              </a:xfrm>
              <a:prstGeom prst="roundRect">
                <a:avLst>
                  <a:gd name="adj" fmla="val 16667"/>
                </a:avLst>
              </a:prstGeom>
              <a:noFill/>
              <a:ln w="28575" cap="flat" cmpd="sng">
                <a:solidFill>
                  <a:srgbClr val="2196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1" name="Google Shape;641;p75"/>
          <p:cNvSpPr txBox="1"/>
          <p:nvPr/>
        </p:nvSpPr>
        <p:spPr>
          <a:xfrm>
            <a:off x="1073525" y="2492075"/>
            <a:ext cx="2290200" cy="20148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chemeClr val="dk1"/>
              </a:buClr>
              <a:buSzPts val="1600"/>
              <a:buFont typeface="Do Hyeon"/>
              <a:buChar char="-"/>
            </a:pPr>
            <a:r>
              <a:rPr lang="en-GB" sz="1600">
                <a:solidFill>
                  <a:schemeClr val="dk1"/>
                </a:solidFill>
                <a:latin typeface="Do Hyeon"/>
                <a:ea typeface="Do Hyeon"/>
                <a:cs typeface="Do Hyeon"/>
                <a:sym typeface="Do Hyeon"/>
              </a:rPr>
              <a:t>날짜 선택 📅</a:t>
            </a:r>
            <a:endParaRPr sz="1800">
              <a:solidFill>
                <a:schemeClr val="dk1"/>
              </a:solidFill>
              <a:latin typeface="Do Hyeon"/>
              <a:ea typeface="Do Hyeon"/>
              <a:cs typeface="Do Hyeon"/>
              <a:sym typeface="Do Hyeon"/>
            </a:endParaRPr>
          </a:p>
          <a:p>
            <a:pPr marL="457200" lvl="0" indent="-330200" algn="l" rtl="0">
              <a:lnSpc>
                <a:spcPct val="200000"/>
              </a:lnSpc>
              <a:spcBef>
                <a:spcPts val="0"/>
              </a:spcBef>
              <a:spcAft>
                <a:spcPts val="0"/>
              </a:spcAft>
              <a:buClr>
                <a:schemeClr val="dk1"/>
              </a:buClr>
              <a:buSzPts val="1600"/>
              <a:buFont typeface="Do Hyeon"/>
              <a:buChar char="-"/>
            </a:pPr>
            <a:r>
              <a:rPr lang="en-GB" sz="1600">
                <a:solidFill>
                  <a:schemeClr val="dk1"/>
                </a:solidFill>
                <a:latin typeface="Do Hyeon"/>
                <a:ea typeface="Do Hyeon"/>
                <a:cs typeface="Do Hyeon"/>
                <a:sym typeface="Do Hyeon"/>
              </a:rPr>
              <a:t>옵션 선택</a:t>
            </a:r>
            <a:endParaRPr sz="1600">
              <a:solidFill>
                <a:schemeClr val="dk1"/>
              </a:solidFill>
              <a:latin typeface="Do Hyeon"/>
              <a:ea typeface="Do Hyeon"/>
              <a:cs typeface="Do Hyeon"/>
              <a:sym typeface="Do Hyeon"/>
            </a:endParaRPr>
          </a:p>
          <a:p>
            <a:pPr marL="457200" lvl="0" indent="-330200" algn="l" rtl="0">
              <a:lnSpc>
                <a:spcPct val="200000"/>
              </a:lnSpc>
              <a:spcBef>
                <a:spcPts val="0"/>
              </a:spcBef>
              <a:spcAft>
                <a:spcPts val="0"/>
              </a:spcAft>
              <a:buClr>
                <a:schemeClr val="dk1"/>
              </a:buClr>
              <a:buSzPts val="1600"/>
              <a:buFont typeface="Do Hyeon"/>
              <a:buChar char="-"/>
            </a:pPr>
            <a:r>
              <a:rPr lang="en-GB" sz="1600">
                <a:solidFill>
                  <a:schemeClr val="dk1"/>
                </a:solidFill>
                <a:latin typeface="Do Hyeon"/>
                <a:ea typeface="Do Hyeon"/>
                <a:cs typeface="Do Hyeon"/>
                <a:sym typeface="Do Hyeon"/>
              </a:rPr>
              <a:t>조회하기</a:t>
            </a:r>
            <a:endParaRPr sz="1600">
              <a:solidFill>
                <a:schemeClr val="dk1"/>
              </a:solidFill>
              <a:latin typeface="Do Hyeon"/>
              <a:ea typeface="Do Hyeon"/>
              <a:cs typeface="Do Hyeon"/>
              <a:sym typeface="Do Hyeon"/>
            </a:endParaRPr>
          </a:p>
        </p:txBody>
      </p:sp>
      <p:pic>
        <p:nvPicPr>
          <p:cNvPr id="642" name="Google Shape;642;p75"/>
          <p:cNvPicPr preferRelativeResize="0"/>
          <p:nvPr/>
        </p:nvPicPr>
        <p:blipFill>
          <a:blip r:embed="rId4">
            <a:alphaModFix/>
          </a:blip>
          <a:stretch>
            <a:fillRect/>
          </a:stretch>
        </p:blipFill>
        <p:spPr>
          <a:xfrm>
            <a:off x="2438400" y="3003175"/>
            <a:ext cx="387725" cy="387725"/>
          </a:xfrm>
          <a:prstGeom prst="rect">
            <a:avLst/>
          </a:prstGeom>
          <a:noFill/>
          <a:ln>
            <a:noFill/>
          </a:ln>
        </p:spPr>
      </p:pic>
      <p:pic>
        <p:nvPicPr>
          <p:cNvPr id="643" name="Google Shape;643;p75"/>
          <p:cNvPicPr preferRelativeResize="0"/>
          <p:nvPr/>
        </p:nvPicPr>
        <p:blipFill>
          <a:blip r:embed="rId5">
            <a:alphaModFix/>
          </a:blip>
          <a:stretch>
            <a:fillRect/>
          </a:stretch>
        </p:blipFill>
        <p:spPr>
          <a:xfrm>
            <a:off x="2299213" y="3519225"/>
            <a:ext cx="364525" cy="364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6"/>
          <p:cNvSpPr txBox="1">
            <a:spLocks noGrp="1"/>
          </p:cNvSpPr>
          <p:nvPr>
            <p:ph type="title"/>
          </p:nvPr>
        </p:nvSpPr>
        <p:spPr>
          <a:xfrm>
            <a:off x="457350" y="2592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3. 프로젝트 수행 결과 - 웹사이트 작동</a:t>
            </a:r>
            <a:endParaRPr/>
          </a:p>
          <a:p>
            <a:pPr marL="0" lvl="0" indent="0" algn="ctr" rtl="0">
              <a:spcBef>
                <a:spcPts val="0"/>
              </a:spcBef>
              <a:spcAft>
                <a:spcPts val="0"/>
              </a:spcAft>
              <a:buNone/>
            </a:pPr>
            <a:endParaRPr/>
          </a:p>
        </p:txBody>
      </p:sp>
      <p:grpSp>
        <p:nvGrpSpPr>
          <p:cNvPr id="649" name="Google Shape;649;p76"/>
          <p:cNvGrpSpPr/>
          <p:nvPr/>
        </p:nvGrpSpPr>
        <p:grpSpPr>
          <a:xfrm>
            <a:off x="548550" y="1043350"/>
            <a:ext cx="2501875" cy="239500"/>
            <a:chOff x="777150" y="1424350"/>
            <a:chExt cx="2501875" cy="239500"/>
          </a:xfrm>
        </p:grpSpPr>
        <p:sp>
          <p:nvSpPr>
            <p:cNvPr id="650" name="Google Shape;650;p76"/>
            <p:cNvSpPr txBox="1"/>
            <p:nvPr/>
          </p:nvSpPr>
          <p:spPr>
            <a:xfrm>
              <a:off x="1070425" y="1424350"/>
              <a:ext cx="22086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1페이지 - </a:t>
              </a:r>
              <a:r>
                <a:rPr lang="en-GB" sz="1300" b="1">
                  <a:latin typeface="Fira Sans Extra Condensed"/>
                  <a:ea typeface="Fira Sans Extra Condensed"/>
                  <a:cs typeface="Fira Sans Extra Condensed"/>
                  <a:sym typeface="Fira Sans Extra Condensed"/>
                </a:rPr>
                <a:t>날짜 선택</a:t>
              </a:r>
              <a:endParaRPr sz="1300" b="1">
                <a:latin typeface="Fira Sans Extra Condensed"/>
                <a:ea typeface="Fira Sans Extra Condensed"/>
                <a:cs typeface="Fira Sans Extra Condensed"/>
                <a:sym typeface="Fira Sans Extra Condensed"/>
              </a:endParaRPr>
            </a:p>
          </p:txBody>
        </p:sp>
        <p:sp>
          <p:nvSpPr>
            <p:cNvPr id="651" name="Google Shape;651;p76"/>
            <p:cNvSpPr/>
            <p:nvPr/>
          </p:nvSpPr>
          <p:spPr>
            <a:xfrm>
              <a:off x="777150" y="1464050"/>
              <a:ext cx="204000" cy="199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76"/>
          <p:cNvGrpSpPr/>
          <p:nvPr/>
        </p:nvGrpSpPr>
        <p:grpSpPr>
          <a:xfrm>
            <a:off x="3874027" y="1305922"/>
            <a:ext cx="3737534" cy="3009304"/>
            <a:chOff x="3454000" y="1617875"/>
            <a:chExt cx="2696828" cy="2171215"/>
          </a:xfrm>
        </p:grpSpPr>
        <p:grpSp>
          <p:nvGrpSpPr>
            <p:cNvPr id="653" name="Google Shape;653;p76"/>
            <p:cNvGrpSpPr/>
            <p:nvPr/>
          </p:nvGrpSpPr>
          <p:grpSpPr>
            <a:xfrm>
              <a:off x="3454000" y="1617875"/>
              <a:ext cx="2696828" cy="2171215"/>
              <a:chOff x="3977796" y="761959"/>
              <a:chExt cx="4121700" cy="3277800"/>
            </a:xfrm>
          </p:grpSpPr>
          <p:sp>
            <p:nvSpPr>
              <p:cNvPr id="654" name="Google Shape;654;p76"/>
              <p:cNvSpPr/>
              <p:nvPr/>
            </p:nvSpPr>
            <p:spPr>
              <a:xfrm>
                <a:off x="3977796" y="761959"/>
                <a:ext cx="4121700" cy="3277800"/>
              </a:xfrm>
              <a:prstGeom prst="roundRect">
                <a:avLst>
                  <a:gd name="adj" fmla="val 160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5" name="Google Shape;655;p76"/>
              <p:cNvPicPr preferRelativeResize="0"/>
              <p:nvPr/>
            </p:nvPicPr>
            <p:blipFill>
              <a:blip r:embed="rId3">
                <a:alphaModFix/>
              </a:blip>
              <a:stretch>
                <a:fillRect/>
              </a:stretch>
            </p:blipFill>
            <p:spPr>
              <a:xfrm>
                <a:off x="4143087" y="971576"/>
                <a:ext cx="3791100" cy="2856300"/>
              </a:xfrm>
              <a:prstGeom prst="roundRect">
                <a:avLst>
                  <a:gd name="adj" fmla="val 14608"/>
                </a:avLst>
              </a:prstGeom>
              <a:noFill/>
              <a:ln w="9525" cap="flat" cmpd="sng">
                <a:solidFill>
                  <a:schemeClr val="lt1"/>
                </a:solidFill>
                <a:prstDash val="solid"/>
                <a:round/>
                <a:headEnd type="none" w="sm" len="sm"/>
                <a:tailEnd type="none" w="sm" len="sm"/>
              </a:ln>
            </p:spPr>
          </p:pic>
        </p:grpSp>
        <p:sp>
          <p:nvSpPr>
            <p:cNvPr id="656" name="Google Shape;656;p76"/>
            <p:cNvSpPr/>
            <p:nvPr/>
          </p:nvSpPr>
          <p:spPr>
            <a:xfrm>
              <a:off x="5210125" y="2263475"/>
              <a:ext cx="585900" cy="251100"/>
            </a:xfrm>
            <a:prstGeom prst="roundRect">
              <a:avLst>
                <a:gd name="adj" fmla="val 16667"/>
              </a:avLst>
            </a:prstGeom>
            <a:noFill/>
            <a:ln w="38100" cap="flat" cmpd="sng">
              <a:solidFill>
                <a:srgbClr val="2196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6"/>
            <p:cNvSpPr/>
            <p:nvPr/>
          </p:nvSpPr>
          <p:spPr>
            <a:xfrm>
              <a:off x="5573400" y="3277000"/>
              <a:ext cx="406200" cy="251100"/>
            </a:xfrm>
            <a:prstGeom prst="roundRect">
              <a:avLst>
                <a:gd name="adj" fmla="val 16667"/>
              </a:avLst>
            </a:prstGeom>
            <a:noFill/>
            <a:ln w="38100" cap="flat" cmpd="sng">
              <a:solidFill>
                <a:srgbClr val="2196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76"/>
          <p:cNvSpPr txBox="1"/>
          <p:nvPr/>
        </p:nvSpPr>
        <p:spPr>
          <a:xfrm>
            <a:off x="4830625" y="4455600"/>
            <a:ext cx="182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Do Hyeon"/>
                <a:ea typeface="Do Hyeon"/>
                <a:cs typeface="Do Hyeon"/>
                <a:sym typeface="Do Hyeon"/>
              </a:rPr>
              <a:t>Date Range Picker</a:t>
            </a:r>
            <a:endParaRPr>
              <a:latin typeface="Do Hyeon"/>
              <a:ea typeface="Do Hyeon"/>
              <a:cs typeface="Do Hyeon"/>
              <a:sym typeface="Do Hyeon"/>
            </a:endParaRPr>
          </a:p>
        </p:txBody>
      </p:sp>
      <p:grpSp>
        <p:nvGrpSpPr>
          <p:cNvPr id="659" name="Google Shape;659;p76"/>
          <p:cNvGrpSpPr/>
          <p:nvPr/>
        </p:nvGrpSpPr>
        <p:grpSpPr>
          <a:xfrm>
            <a:off x="1184463" y="2183986"/>
            <a:ext cx="1614000" cy="1563639"/>
            <a:chOff x="1184463" y="2183986"/>
            <a:chExt cx="1614000" cy="1563639"/>
          </a:xfrm>
        </p:grpSpPr>
        <p:pic>
          <p:nvPicPr>
            <p:cNvPr id="660" name="Google Shape;660;p76"/>
            <p:cNvPicPr preferRelativeResize="0"/>
            <p:nvPr/>
          </p:nvPicPr>
          <p:blipFill>
            <a:blip r:embed="rId4">
              <a:alphaModFix/>
            </a:blip>
            <a:stretch>
              <a:fillRect/>
            </a:stretch>
          </p:blipFill>
          <p:spPr>
            <a:xfrm>
              <a:off x="1364875" y="2183986"/>
              <a:ext cx="1253175" cy="1253175"/>
            </a:xfrm>
            <a:prstGeom prst="rect">
              <a:avLst/>
            </a:prstGeom>
            <a:noFill/>
            <a:ln>
              <a:noFill/>
            </a:ln>
          </p:spPr>
        </p:pic>
        <p:sp>
          <p:nvSpPr>
            <p:cNvPr id="661" name="Google Shape;661;p76"/>
            <p:cNvSpPr txBox="1"/>
            <p:nvPr/>
          </p:nvSpPr>
          <p:spPr>
            <a:xfrm>
              <a:off x="1184463" y="3454225"/>
              <a:ext cx="1614000" cy="29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Do Hyeon"/>
                  <a:ea typeface="Do Hyeon"/>
                  <a:cs typeface="Do Hyeon"/>
                  <a:sym typeface="Do Hyeon"/>
                </a:rPr>
                <a:t>JavaScript</a:t>
              </a:r>
              <a:endParaRPr>
                <a:latin typeface="Do Hyeon"/>
                <a:ea typeface="Do Hyeon"/>
                <a:cs typeface="Do Hyeon"/>
                <a:sym typeface="Do Hyeon"/>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7"/>
          <p:cNvSpPr txBox="1">
            <a:spLocks noGrp="1"/>
          </p:cNvSpPr>
          <p:nvPr>
            <p:ph type="title"/>
          </p:nvPr>
        </p:nvSpPr>
        <p:spPr>
          <a:xfrm>
            <a:off x="457350" y="2592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3. 프로젝트 수행 결과 - 웹사이트 작동</a:t>
            </a:r>
            <a:endParaRPr/>
          </a:p>
          <a:p>
            <a:pPr marL="0" lvl="0" indent="0" algn="ctr" rtl="0">
              <a:spcBef>
                <a:spcPts val="0"/>
              </a:spcBef>
              <a:spcAft>
                <a:spcPts val="0"/>
              </a:spcAft>
              <a:buNone/>
            </a:pPr>
            <a:endParaRPr/>
          </a:p>
        </p:txBody>
      </p:sp>
      <p:grpSp>
        <p:nvGrpSpPr>
          <p:cNvPr id="667" name="Google Shape;667;p77"/>
          <p:cNvGrpSpPr/>
          <p:nvPr/>
        </p:nvGrpSpPr>
        <p:grpSpPr>
          <a:xfrm>
            <a:off x="472350" y="967150"/>
            <a:ext cx="2546875" cy="239500"/>
            <a:chOff x="777150" y="1424350"/>
            <a:chExt cx="2546875" cy="239500"/>
          </a:xfrm>
        </p:grpSpPr>
        <p:sp>
          <p:nvSpPr>
            <p:cNvPr id="668" name="Google Shape;668;p77"/>
            <p:cNvSpPr txBox="1"/>
            <p:nvPr/>
          </p:nvSpPr>
          <p:spPr>
            <a:xfrm>
              <a:off x="1070425" y="1424350"/>
              <a:ext cx="22536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1페이지  -  </a:t>
              </a:r>
              <a:r>
                <a:rPr lang="en-GB" b="1">
                  <a:latin typeface="Fira Sans Extra Condensed"/>
                  <a:ea typeface="Fira Sans Extra Condensed"/>
                  <a:cs typeface="Fira Sans Extra Condensed"/>
                  <a:sym typeface="Fira Sans Extra Condensed"/>
                </a:rPr>
                <a:t>옵션 선택</a:t>
              </a:r>
              <a:endParaRPr b="1">
                <a:latin typeface="Fira Sans Extra Condensed"/>
                <a:ea typeface="Fira Sans Extra Condensed"/>
                <a:cs typeface="Fira Sans Extra Condensed"/>
                <a:sym typeface="Fira Sans Extra Condensed"/>
              </a:endParaRPr>
            </a:p>
          </p:txBody>
        </p:sp>
        <p:sp>
          <p:nvSpPr>
            <p:cNvPr id="669" name="Google Shape;669;p77"/>
            <p:cNvSpPr/>
            <p:nvPr/>
          </p:nvSpPr>
          <p:spPr>
            <a:xfrm>
              <a:off x="777150" y="1464050"/>
              <a:ext cx="204900" cy="199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77"/>
          <p:cNvGrpSpPr/>
          <p:nvPr/>
        </p:nvGrpSpPr>
        <p:grpSpPr>
          <a:xfrm>
            <a:off x="515064" y="2100447"/>
            <a:ext cx="2630874" cy="2536847"/>
            <a:chOff x="6345536" y="1617875"/>
            <a:chExt cx="2460600" cy="2171400"/>
          </a:xfrm>
        </p:grpSpPr>
        <p:sp>
          <p:nvSpPr>
            <p:cNvPr id="671" name="Google Shape;671;p77"/>
            <p:cNvSpPr/>
            <p:nvPr/>
          </p:nvSpPr>
          <p:spPr>
            <a:xfrm>
              <a:off x="6345536" y="1617875"/>
              <a:ext cx="2460600" cy="2171400"/>
            </a:xfrm>
            <a:prstGeom prst="roundRect">
              <a:avLst>
                <a:gd name="adj" fmla="val 79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2" name="Google Shape;672;p77"/>
            <p:cNvPicPr preferRelativeResize="0"/>
            <p:nvPr/>
          </p:nvPicPr>
          <p:blipFill>
            <a:blip r:embed="rId3">
              <a:alphaModFix/>
            </a:blip>
            <a:stretch>
              <a:fillRect/>
            </a:stretch>
          </p:blipFill>
          <p:spPr>
            <a:xfrm>
              <a:off x="6485925" y="1723838"/>
              <a:ext cx="2209800" cy="1950300"/>
            </a:xfrm>
            <a:prstGeom prst="roundRect">
              <a:avLst>
                <a:gd name="adj" fmla="val 7038"/>
              </a:avLst>
            </a:prstGeom>
            <a:noFill/>
            <a:ln w="9525" cap="flat" cmpd="sng">
              <a:solidFill>
                <a:schemeClr val="lt1"/>
              </a:solidFill>
              <a:prstDash val="solid"/>
              <a:round/>
              <a:headEnd type="none" w="sm" len="sm"/>
              <a:tailEnd type="none" w="sm" len="sm"/>
            </a:ln>
          </p:spPr>
        </p:pic>
        <p:sp>
          <p:nvSpPr>
            <p:cNvPr id="673" name="Google Shape;673;p77"/>
            <p:cNvSpPr/>
            <p:nvPr/>
          </p:nvSpPr>
          <p:spPr>
            <a:xfrm>
              <a:off x="7178075" y="2753350"/>
              <a:ext cx="1293000" cy="251100"/>
            </a:xfrm>
            <a:prstGeom prst="roundRect">
              <a:avLst>
                <a:gd name="adj" fmla="val 16667"/>
              </a:avLst>
            </a:prstGeom>
            <a:noFill/>
            <a:ln w="38100" cap="flat" cmpd="sng">
              <a:solidFill>
                <a:srgbClr val="2196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4" name="Google Shape;674;p77"/>
            <p:cNvPicPr preferRelativeResize="0"/>
            <p:nvPr/>
          </p:nvPicPr>
          <p:blipFill>
            <a:blip r:embed="rId4">
              <a:alphaModFix/>
            </a:blip>
            <a:stretch>
              <a:fillRect/>
            </a:stretch>
          </p:blipFill>
          <p:spPr>
            <a:xfrm>
              <a:off x="7079225" y="2962225"/>
              <a:ext cx="203875" cy="234476"/>
            </a:xfrm>
            <a:prstGeom prst="rect">
              <a:avLst/>
            </a:prstGeom>
            <a:noFill/>
            <a:ln>
              <a:noFill/>
            </a:ln>
          </p:spPr>
        </p:pic>
      </p:grpSp>
      <p:pic>
        <p:nvPicPr>
          <p:cNvPr id="675" name="Google Shape;675;p77"/>
          <p:cNvPicPr preferRelativeResize="0"/>
          <p:nvPr/>
        </p:nvPicPr>
        <p:blipFill rotWithShape="1">
          <a:blip r:embed="rId5">
            <a:alphaModFix/>
          </a:blip>
          <a:srcRect l="9173" t="13601" r="9279" b="13819"/>
          <a:stretch/>
        </p:blipFill>
        <p:spPr>
          <a:xfrm>
            <a:off x="3310850" y="1304525"/>
            <a:ext cx="5676600" cy="3332700"/>
          </a:xfrm>
          <a:prstGeom prst="roundRect">
            <a:avLst>
              <a:gd name="adj" fmla="val 5036"/>
            </a:avLst>
          </a:prstGeom>
          <a:noFill/>
          <a:ln>
            <a:noFill/>
          </a:ln>
        </p:spPr>
      </p:pic>
      <p:pic>
        <p:nvPicPr>
          <p:cNvPr id="676" name="Google Shape;676;p77"/>
          <p:cNvPicPr preferRelativeResize="0"/>
          <p:nvPr/>
        </p:nvPicPr>
        <p:blipFill>
          <a:blip r:embed="rId6">
            <a:alphaModFix/>
          </a:blip>
          <a:stretch>
            <a:fillRect/>
          </a:stretch>
        </p:blipFill>
        <p:spPr>
          <a:xfrm>
            <a:off x="1182638" y="1473750"/>
            <a:ext cx="1431765" cy="572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8"/>
          <p:cNvSpPr txBox="1">
            <a:spLocks noGrp="1"/>
          </p:cNvSpPr>
          <p:nvPr>
            <p:ph type="title"/>
          </p:nvPr>
        </p:nvSpPr>
        <p:spPr>
          <a:xfrm>
            <a:off x="457350" y="2592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3. 프로젝트 수행 결과 - 웹사이트 작동</a:t>
            </a:r>
            <a:endParaRPr/>
          </a:p>
          <a:p>
            <a:pPr marL="0" lvl="0" indent="0" algn="ctr" rtl="0">
              <a:spcBef>
                <a:spcPts val="0"/>
              </a:spcBef>
              <a:spcAft>
                <a:spcPts val="0"/>
              </a:spcAft>
              <a:buNone/>
            </a:pPr>
            <a:endParaRPr/>
          </a:p>
        </p:txBody>
      </p:sp>
      <p:grpSp>
        <p:nvGrpSpPr>
          <p:cNvPr id="682" name="Google Shape;682;p78"/>
          <p:cNvGrpSpPr/>
          <p:nvPr/>
        </p:nvGrpSpPr>
        <p:grpSpPr>
          <a:xfrm>
            <a:off x="548551" y="1043350"/>
            <a:ext cx="2353375" cy="239400"/>
            <a:chOff x="777151" y="1424350"/>
            <a:chExt cx="2353375" cy="239400"/>
          </a:xfrm>
        </p:grpSpPr>
        <p:sp>
          <p:nvSpPr>
            <p:cNvPr id="683" name="Google Shape;683;p78"/>
            <p:cNvSpPr txBox="1"/>
            <p:nvPr/>
          </p:nvSpPr>
          <p:spPr>
            <a:xfrm>
              <a:off x="1070426" y="1424350"/>
              <a:ext cx="20601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1페이지 - </a:t>
              </a:r>
              <a:r>
                <a:rPr lang="en-GB" sz="1200" b="1">
                  <a:latin typeface="Fira Sans Extra Condensed"/>
                  <a:ea typeface="Fira Sans Extra Condensed"/>
                  <a:cs typeface="Fira Sans Extra Condensed"/>
                  <a:sym typeface="Fira Sans Extra Condensed"/>
                </a:rPr>
                <a:t>조회하기</a:t>
              </a:r>
              <a:endParaRPr sz="1200" b="1">
                <a:latin typeface="Fira Sans Extra Condensed"/>
                <a:ea typeface="Fira Sans Extra Condensed"/>
                <a:cs typeface="Fira Sans Extra Condensed"/>
                <a:sym typeface="Fira Sans Extra Condensed"/>
              </a:endParaRPr>
            </a:p>
          </p:txBody>
        </p:sp>
        <p:sp>
          <p:nvSpPr>
            <p:cNvPr id="684" name="Google Shape;684;p78"/>
            <p:cNvSpPr/>
            <p:nvPr/>
          </p:nvSpPr>
          <p:spPr>
            <a:xfrm>
              <a:off x="777151" y="1464050"/>
              <a:ext cx="201900" cy="18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5" name="Google Shape;685;p78"/>
          <p:cNvPicPr preferRelativeResize="0"/>
          <p:nvPr/>
        </p:nvPicPr>
        <p:blipFill rotWithShape="1">
          <a:blip r:embed="rId3">
            <a:alphaModFix/>
          </a:blip>
          <a:srcRect l="8302" t="25077" r="8085" b="24675"/>
          <a:stretch/>
        </p:blipFill>
        <p:spPr>
          <a:xfrm>
            <a:off x="3320875" y="3262900"/>
            <a:ext cx="5413800" cy="1050900"/>
          </a:xfrm>
          <a:prstGeom prst="roundRect">
            <a:avLst>
              <a:gd name="adj" fmla="val 12739"/>
            </a:avLst>
          </a:prstGeom>
          <a:noFill/>
          <a:ln>
            <a:noFill/>
          </a:ln>
        </p:spPr>
      </p:pic>
      <p:pic>
        <p:nvPicPr>
          <p:cNvPr id="686" name="Google Shape;686;p78"/>
          <p:cNvPicPr preferRelativeResize="0"/>
          <p:nvPr/>
        </p:nvPicPr>
        <p:blipFill>
          <a:blip r:embed="rId4">
            <a:alphaModFix/>
          </a:blip>
          <a:stretch>
            <a:fillRect/>
          </a:stretch>
        </p:blipFill>
        <p:spPr>
          <a:xfrm>
            <a:off x="1793012" y="1845753"/>
            <a:ext cx="648200" cy="648200"/>
          </a:xfrm>
          <a:prstGeom prst="rect">
            <a:avLst/>
          </a:prstGeom>
          <a:noFill/>
          <a:ln>
            <a:noFill/>
          </a:ln>
        </p:spPr>
      </p:pic>
      <p:pic>
        <p:nvPicPr>
          <p:cNvPr id="687" name="Google Shape;687;p78"/>
          <p:cNvPicPr preferRelativeResize="0"/>
          <p:nvPr/>
        </p:nvPicPr>
        <p:blipFill>
          <a:blip r:embed="rId5">
            <a:alphaModFix/>
          </a:blip>
          <a:stretch>
            <a:fillRect/>
          </a:stretch>
        </p:blipFill>
        <p:spPr>
          <a:xfrm>
            <a:off x="1793000" y="3325184"/>
            <a:ext cx="648201" cy="950339"/>
          </a:xfrm>
          <a:prstGeom prst="rect">
            <a:avLst/>
          </a:prstGeom>
          <a:noFill/>
          <a:ln>
            <a:noFill/>
          </a:ln>
        </p:spPr>
      </p:pic>
      <p:cxnSp>
        <p:nvCxnSpPr>
          <p:cNvPr id="688" name="Google Shape;688;p78"/>
          <p:cNvCxnSpPr/>
          <p:nvPr/>
        </p:nvCxnSpPr>
        <p:spPr>
          <a:xfrm rot="5400000">
            <a:off x="1826250" y="2972278"/>
            <a:ext cx="581700" cy="4500"/>
          </a:xfrm>
          <a:prstGeom prst="straightConnector1">
            <a:avLst/>
          </a:prstGeom>
          <a:noFill/>
          <a:ln w="9525" cap="flat" cmpd="sng">
            <a:solidFill>
              <a:schemeClr val="dk2"/>
            </a:solidFill>
            <a:prstDash val="solid"/>
            <a:round/>
            <a:headEnd type="none" w="med" len="med"/>
            <a:tailEnd type="triangle" w="med" len="med"/>
          </a:ln>
        </p:spPr>
      </p:cxnSp>
      <p:pic>
        <p:nvPicPr>
          <p:cNvPr id="689" name="Google Shape;689;p78"/>
          <p:cNvPicPr preferRelativeResize="0"/>
          <p:nvPr/>
        </p:nvPicPr>
        <p:blipFill>
          <a:blip r:embed="rId6">
            <a:alphaModFix/>
          </a:blip>
          <a:stretch>
            <a:fillRect/>
          </a:stretch>
        </p:blipFill>
        <p:spPr>
          <a:xfrm>
            <a:off x="431300" y="2754500"/>
            <a:ext cx="575300" cy="287650"/>
          </a:xfrm>
          <a:prstGeom prst="rect">
            <a:avLst/>
          </a:prstGeom>
          <a:noFill/>
          <a:ln>
            <a:noFill/>
          </a:ln>
        </p:spPr>
      </p:pic>
      <p:pic>
        <p:nvPicPr>
          <p:cNvPr id="690" name="Google Shape;690;p78"/>
          <p:cNvPicPr preferRelativeResize="0"/>
          <p:nvPr/>
        </p:nvPicPr>
        <p:blipFill>
          <a:blip r:embed="rId7">
            <a:alphaModFix/>
          </a:blip>
          <a:stretch>
            <a:fillRect/>
          </a:stretch>
        </p:blipFill>
        <p:spPr>
          <a:xfrm>
            <a:off x="760325" y="2824800"/>
            <a:ext cx="364525" cy="364525"/>
          </a:xfrm>
          <a:prstGeom prst="rect">
            <a:avLst/>
          </a:prstGeom>
          <a:noFill/>
          <a:ln>
            <a:noFill/>
          </a:ln>
        </p:spPr>
      </p:pic>
      <p:sp>
        <p:nvSpPr>
          <p:cNvPr id="691" name="Google Shape;691;p78"/>
          <p:cNvSpPr/>
          <p:nvPr/>
        </p:nvSpPr>
        <p:spPr>
          <a:xfrm>
            <a:off x="1283975" y="2805475"/>
            <a:ext cx="413400" cy="185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8"/>
          <p:cNvSpPr txBox="1"/>
          <p:nvPr/>
        </p:nvSpPr>
        <p:spPr>
          <a:xfrm>
            <a:off x="2685775" y="2009950"/>
            <a:ext cx="2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sp>
        <p:nvSpPr>
          <p:cNvPr id="693" name="Google Shape;693;p78"/>
          <p:cNvSpPr txBox="1"/>
          <p:nvPr/>
        </p:nvSpPr>
        <p:spPr>
          <a:xfrm>
            <a:off x="2685775" y="3600250"/>
            <a:ext cx="2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pic>
        <p:nvPicPr>
          <p:cNvPr id="694" name="Google Shape;694;p78"/>
          <p:cNvPicPr preferRelativeResize="0"/>
          <p:nvPr/>
        </p:nvPicPr>
        <p:blipFill rotWithShape="1">
          <a:blip r:embed="rId8">
            <a:alphaModFix/>
          </a:blip>
          <a:srcRect l="7174" t="22293" r="7106" b="20965"/>
          <a:stretch/>
        </p:blipFill>
        <p:spPr>
          <a:xfrm>
            <a:off x="3320875" y="1699050"/>
            <a:ext cx="5413800" cy="1166100"/>
          </a:xfrm>
          <a:prstGeom prst="roundRect">
            <a:avLst>
              <a:gd name="adj" fmla="val 10419"/>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9"/>
          <p:cNvSpPr txBox="1">
            <a:spLocks noGrp="1"/>
          </p:cNvSpPr>
          <p:nvPr>
            <p:ph type="title"/>
          </p:nvPr>
        </p:nvSpPr>
        <p:spPr>
          <a:xfrm>
            <a:off x="457350" y="12525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3. 프로젝트 수행 결과 - 웹사이트 작동</a:t>
            </a:r>
            <a:endParaRPr/>
          </a:p>
          <a:p>
            <a:pPr marL="0" lvl="0" indent="0" algn="ctr" rtl="0">
              <a:spcBef>
                <a:spcPts val="0"/>
              </a:spcBef>
              <a:spcAft>
                <a:spcPts val="0"/>
              </a:spcAft>
              <a:buNone/>
            </a:pPr>
            <a:endParaRPr/>
          </a:p>
        </p:txBody>
      </p:sp>
      <p:sp>
        <p:nvSpPr>
          <p:cNvPr id="700" name="Google Shape;700;p79"/>
          <p:cNvSpPr txBox="1"/>
          <p:nvPr/>
        </p:nvSpPr>
        <p:spPr>
          <a:xfrm>
            <a:off x="1070426" y="967150"/>
            <a:ext cx="20601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2페이지</a:t>
            </a:r>
            <a:endParaRPr b="1">
              <a:latin typeface="Fira Sans Extra Condensed"/>
              <a:ea typeface="Fira Sans Extra Condensed"/>
              <a:cs typeface="Fira Sans Extra Condensed"/>
              <a:sym typeface="Fira Sans Extra Condensed"/>
            </a:endParaRPr>
          </a:p>
        </p:txBody>
      </p:sp>
      <p:sp>
        <p:nvSpPr>
          <p:cNvPr id="701" name="Google Shape;701;p79"/>
          <p:cNvSpPr/>
          <p:nvPr/>
        </p:nvSpPr>
        <p:spPr>
          <a:xfrm>
            <a:off x="853350" y="1006850"/>
            <a:ext cx="198600" cy="23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9"/>
          <p:cNvSpPr txBox="1"/>
          <p:nvPr/>
        </p:nvSpPr>
        <p:spPr>
          <a:xfrm>
            <a:off x="672050" y="2012350"/>
            <a:ext cx="3327900" cy="1593900"/>
          </a:xfrm>
          <a:prstGeom prst="rect">
            <a:avLst/>
          </a:prstGeom>
          <a:noFill/>
          <a:ln>
            <a:noFill/>
          </a:ln>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dk1"/>
              </a:buClr>
              <a:buSzPts val="1400"/>
              <a:buFont typeface="Do Hyeon"/>
              <a:buChar char="-"/>
            </a:pPr>
            <a:r>
              <a:rPr lang="en-GB">
                <a:solidFill>
                  <a:schemeClr val="dk1"/>
                </a:solidFill>
                <a:latin typeface="Do Hyeon"/>
                <a:ea typeface="Do Hyeon"/>
                <a:cs typeface="Do Hyeon"/>
                <a:sym typeface="Do Hyeon"/>
              </a:rPr>
              <a:t>Top 3 추천 항목 확인 및 선택</a:t>
            </a:r>
            <a:endParaRPr>
              <a:solidFill>
                <a:schemeClr val="dk1"/>
              </a:solidFill>
              <a:latin typeface="Do Hyeon"/>
              <a:ea typeface="Do Hyeon"/>
              <a:cs typeface="Do Hyeon"/>
              <a:sym typeface="Do Hyeon"/>
            </a:endParaRPr>
          </a:p>
          <a:p>
            <a:pPr marL="0" lvl="0" indent="0" algn="l" rtl="0">
              <a:lnSpc>
                <a:spcPct val="200000"/>
              </a:lnSpc>
              <a:spcBef>
                <a:spcPts val="0"/>
              </a:spcBef>
              <a:spcAft>
                <a:spcPts val="0"/>
              </a:spcAft>
              <a:buNone/>
            </a:pPr>
            <a:endParaRPr>
              <a:solidFill>
                <a:schemeClr val="dk1"/>
              </a:solidFill>
              <a:latin typeface="Do Hyeon"/>
              <a:ea typeface="Do Hyeon"/>
              <a:cs typeface="Do Hyeon"/>
              <a:sym typeface="Do Hyeon"/>
            </a:endParaRPr>
          </a:p>
          <a:p>
            <a:pPr marL="457200" lvl="0" indent="-317500" algn="l" rtl="0">
              <a:lnSpc>
                <a:spcPct val="200000"/>
              </a:lnSpc>
              <a:spcBef>
                <a:spcPts val="0"/>
              </a:spcBef>
              <a:spcAft>
                <a:spcPts val="0"/>
              </a:spcAft>
              <a:buClr>
                <a:schemeClr val="dk1"/>
              </a:buClr>
              <a:buSzPts val="1400"/>
              <a:buFont typeface="Do Hyeon"/>
              <a:buChar char="-"/>
            </a:pPr>
            <a:r>
              <a:rPr lang="en-GB">
                <a:solidFill>
                  <a:schemeClr val="dk1"/>
                </a:solidFill>
                <a:latin typeface="Do Hyeon"/>
                <a:ea typeface="Do Hyeon"/>
                <a:cs typeface="Do Hyeon"/>
                <a:sym typeface="Do Hyeon"/>
              </a:rPr>
              <a:t>고객맞춤 기능( 편도 / 렌터카 미이용 )</a:t>
            </a:r>
            <a:endParaRPr>
              <a:solidFill>
                <a:schemeClr val="dk1"/>
              </a:solidFill>
              <a:latin typeface="Do Hyeon"/>
              <a:ea typeface="Do Hyeon"/>
              <a:cs typeface="Do Hyeon"/>
              <a:sym typeface="Do Hyeon"/>
            </a:endParaRPr>
          </a:p>
        </p:txBody>
      </p:sp>
      <p:sp>
        <p:nvSpPr>
          <p:cNvPr id="703" name="Google Shape;703;p79"/>
          <p:cNvSpPr/>
          <p:nvPr/>
        </p:nvSpPr>
        <p:spPr>
          <a:xfrm>
            <a:off x="4295000" y="761450"/>
            <a:ext cx="4541100" cy="4150500"/>
          </a:xfrm>
          <a:prstGeom prst="roundRect">
            <a:avLst>
              <a:gd name="adj" fmla="val 7801"/>
            </a:avLst>
          </a:pr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4" name="Google Shape;704;p79"/>
          <p:cNvPicPr preferRelativeResize="0"/>
          <p:nvPr/>
        </p:nvPicPr>
        <p:blipFill>
          <a:blip r:embed="rId3">
            <a:alphaModFix/>
          </a:blip>
          <a:stretch>
            <a:fillRect/>
          </a:stretch>
        </p:blipFill>
        <p:spPr>
          <a:xfrm>
            <a:off x="4422500" y="847550"/>
            <a:ext cx="4272900" cy="3939900"/>
          </a:xfrm>
          <a:prstGeom prst="roundRect">
            <a:avLst>
              <a:gd name="adj" fmla="val 8133"/>
            </a:avLst>
          </a:prstGeom>
          <a:noFill/>
          <a:ln>
            <a:noFill/>
          </a:ln>
        </p:spPr>
      </p:pic>
      <p:pic>
        <p:nvPicPr>
          <p:cNvPr id="705" name="Google Shape;705;p79"/>
          <p:cNvPicPr preferRelativeResize="0"/>
          <p:nvPr/>
        </p:nvPicPr>
        <p:blipFill>
          <a:blip r:embed="rId4">
            <a:alphaModFix/>
          </a:blip>
          <a:stretch>
            <a:fillRect/>
          </a:stretch>
        </p:blipFill>
        <p:spPr>
          <a:xfrm>
            <a:off x="5085825" y="1537650"/>
            <a:ext cx="203875" cy="234476"/>
          </a:xfrm>
          <a:prstGeom prst="rect">
            <a:avLst/>
          </a:prstGeom>
          <a:noFill/>
          <a:ln>
            <a:noFill/>
          </a:ln>
        </p:spPr>
      </p:pic>
      <p:pic>
        <p:nvPicPr>
          <p:cNvPr id="706" name="Google Shape;706;p79"/>
          <p:cNvPicPr preferRelativeResize="0"/>
          <p:nvPr/>
        </p:nvPicPr>
        <p:blipFill>
          <a:blip r:embed="rId4">
            <a:alphaModFix/>
          </a:blip>
          <a:stretch>
            <a:fillRect/>
          </a:stretch>
        </p:blipFill>
        <p:spPr>
          <a:xfrm>
            <a:off x="5085825" y="2263475"/>
            <a:ext cx="203875" cy="234476"/>
          </a:xfrm>
          <a:prstGeom prst="rect">
            <a:avLst/>
          </a:prstGeom>
          <a:noFill/>
          <a:ln>
            <a:noFill/>
          </a:ln>
        </p:spPr>
      </p:pic>
      <p:pic>
        <p:nvPicPr>
          <p:cNvPr id="707" name="Google Shape;707;p79"/>
          <p:cNvPicPr preferRelativeResize="0"/>
          <p:nvPr/>
        </p:nvPicPr>
        <p:blipFill>
          <a:blip r:embed="rId4">
            <a:alphaModFix/>
          </a:blip>
          <a:stretch>
            <a:fillRect/>
          </a:stretch>
        </p:blipFill>
        <p:spPr>
          <a:xfrm>
            <a:off x="5085825" y="3118250"/>
            <a:ext cx="203875" cy="234476"/>
          </a:xfrm>
          <a:prstGeom prst="rect">
            <a:avLst/>
          </a:prstGeom>
          <a:noFill/>
          <a:ln>
            <a:noFill/>
          </a:ln>
        </p:spPr>
      </p:pic>
      <p:pic>
        <p:nvPicPr>
          <p:cNvPr id="708" name="Google Shape;708;p79"/>
          <p:cNvPicPr preferRelativeResize="0"/>
          <p:nvPr/>
        </p:nvPicPr>
        <p:blipFill>
          <a:blip r:embed="rId4">
            <a:alphaModFix/>
          </a:blip>
          <a:stretch>
            <a:fillRect/>
          </a:stretch>
        </p:blipFill>
        <p:spPr>
          <a:xfrm>
            <a:off x="5085825" y="3872525"/>
            <a:ext cx="203875" cy="234476"/>
          </a:xfrm>
          <a:prstGeom prst="rect">
            <a:avLst/>
          </a:prstGeom>
          <a:noFill/>
          <a:ln>
            <a:noFill/>
          </a:ln>
        </p:spPr>
      </p:pic>
      <p:sp>
        <p:nvSpPr>
          <p:cNvPr id="709" name="Google Shape;709;p79"/>
          <p:cNvSpPr/>
          <p:nvPr/>
        </p:nvSpPr>
        <p:spPr>
          <a:xfrm>
            <a:off x="6274100" y="4649225"/>
            <a:ext cx="558300" cy="176400"/>
          </a:xfrm>
          <a:prstGeom prst="roundRect">
            <a:avLst>
              <a:gd name="adj" fmla="val 16667"/>
            </a:avLst>
          </a:prstGeom>
          <a:noFill/>
          <a:ln w="38100" cap="flat" cmpd="sng">
            <a:solidFill>
              <a:srgbClr val="2196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0"/>
          <p:cNvSpPr txBox="1">
            <a:spLocks noGrp="1"/>
          </p:cNvSpPr>
          <p:nvPr>
            <p:ph type="title"/>
          </p:nvPr>
        </p:nvSpPr>
        <p:spPr>
          <a:xfrm>
            <a:off x="457350" y="1068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3. 프로젝트 수행 결과 - 웹사이트 작동</a:t>
            </a:r>
            <a:endParaRPr/>
          </a:p>
          <a:p>
            <a:pPr marL="0" lvl="0" indent="0" algn="ctr" rtl="0">
              <a:spcBef>
                <a:spcPts val="0"/>
              </a:spcBef>
              <a:spcAft>
                <a:spcPts val="0"/>
              </a:spcAft>
              <a:buNone/>
            </a:pPr>
            <a:endParaRPr/>
          </a:p>
        </p:txBody>
      </p:sp>
      <p:grpSp>
        <p:nvGrpSpPr>
          <p:cNvPr id="715" name="Google Shape;715;p80"/>
          <p:cNvGrpSpPr/>
          <p:nvPr/>
        </p:nvGrpSpPr>
        <p:grpSpPr>
          <a:xfrm>
            <a:off x="3367225" y="2934725"/>
            <a:ext cx="4908300" cy="2058300"/>
            <a:chOff x="3975300" y="1602700"/>
            <a:chExt cx="4908300" cy="2058300"/>
          </a:xfrm>
        </p:grpSpPr>
        <p:sp>
          <p:nvSpPr>
            <p:cNvPr id="716" name="Google Shape;716;p80"/>
            <p:cNvSpPr/>
            <p:nvPr/>
          </p:nvSpPr>
          <p:spPr>
            <a:xfrm>
              <a:off x="3975300" y="1602700"/>
              <a:ext cx="4908300" cy="2058300"/>
            </a:xfrm>
            <a:prstGeom prst="roundRect">
              <a:avLst>
                <a:gd name="adj" fmla="val 7879"/>
              </a:avLst>
            </a:prstGeom>
            <a:solidFill>
              <a:srgbClr val="E2E2E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 name="Google Shape;717;p80"/>
            <p:cNvPicPr preferRelativeResize="0"/>
            <p:nvPr/>
          </p:nvPicPr>
          <p:blipFill>
            <a:blip r:embed="rId3">
              <a:alphaModFix/>
            </a:blip>
            <a:stretch>
              <a:fillRect/>
            </a:stretch>
          </p:blipFill>
          <p:spPr>
            <a:xfrm>
              <a:off x="4076995" y="1708795"/>
              <a:ext cx="4704029" cy="1846215"/>
            </a:xfrm>
            <a:prstGeom prst="roundRect">
              <a:avLst>
                <a:gd name="adj" fmla="val 7877"/>
              </a:avLst>
            </a:prstGeom>
            <a:noFill/>
            <a:ln w="9525" cap="flat" cmpd="sng">
              <a:solidFill>
                <a:schemeClr val="lt1"/>
              </a:solidFill>
              <a:prstDash val="solid"/>
              <a:round/>
              <a:headEnd type="none" w="sm" len="sm"/>
              <a:tailEnd type="none" w="sm" len="sm"/>
            </a:ln>
          </p:spPr>
        </p:pic>
      </p:grpSp>
      <p:sp>
        <p:nvSpPr>
          <p:cNvPr id="718" name="Google Shape;718;p80"/>
          <p:cNvSpPr txBox="1"/>
          <p:nvPr/>
        </p:nvSpPr>
        <p:spPr>
          <a:xfrm>
            <a:off x="1070426" y="967150"/>
            <a:ext cx="20601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2페이지 - </a:t>
            </a:r>
            <a:r>
              <a:rPr lang="en-GB" b="1">
                <a:latin typeface="Fira Sans Extra Condensed"/>
                <a:ea typeface="Fira Sans Extra Condensed"/>
                <a:cs typeface="Fira Sans Extra Condensed"/>
                <a:sym typeface="Fira Sans Extra Condensed"/>
              </a:rPr>
              <a:t>추천 항목</a:t>
            </a:r>
            <a:endParaRPr b="1">
              <a:latin typeface="Fira Sans Extra Condensed"/>
              <a:ea typeface="Fira Sans Extra Condensed"/>
              <a:cs typeface="Fira Sans Extra Condensed"/>
              <a:sym typeface="Fira Sans Extra Condensed"/>
            </a:endParaRPr>
          </a:p>
        </p:txBody>
      </p:sp>
      <p:sp>
        <p:nvSpPr>
          <p:cNvPr id="719" name="Google Shape;719;p80"/>
          <p:cNvSpPr/>
          <p:nvPr/>
        </p:nvSpPr>
        <p:spPr>
          <a:xfrm>
            <a:off x="853350" y="1006850"/>
            <a:ext cx="198600" cy="23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0" name="Google Shape;720;p80"/>
          <p:cNvPicPr preferRelativeResize="0"/>
          <p:nvPr/>
        </p:nvPicPr>
        <p:blipFill>
          <a:blip r:embed="rId4">
            <a:alphaModFix/>
          </a:blip>
          <a:stretch>
            <a:fillRect/>
          </a:stretch>
        </p:blipFill>
        <p:spPr>
          <a:xfrm>
            <a:off x="1722900" y="1642690"/>
            <a:ext cx="534909" cy="699693"/>
          </a:xfrm>
          <a:prstGeom prst="rect">
            <a:avLst/>
          </a:prstGeom>
          <a:noFill/>
          <a:ln>
            <a:noFill/>
          </a:ln>
        </p:spPr>
      </p:pic>
      <p:pic>
        <p:nvPicPr>
          <p:cNvPr id="721" name="Google Shape;721;p80"/>
          <p:cNvPicPr preferRelativeResize="0"/>
          <p:nvPr/>
        </p:nvPicPr>
        <p:blipFill>
          <a:blip r:embed="rId5">
            <a:alphaModFix/>
          </a:blip>
          <a:stretch>
            <a:fillRect/>
          </a:stretch>
        </p:blipFill>
        <p:spPr>
          <a:xfrm>
            <a:off x="1640488" y="3592263"/>
            <a:ext cx="699725" cy="699712"/>
          </a:xfrm>
          <a:prstGeom prst="rect">
            <a:avLst/>
          </a:prstGeom>
          <a:noFill/>
          <a:ln>
            <a:noFill/>
          </a:ln>
        </p:spPr>
      </p:pic>
      <p:cxnSp>
        <p:nvCxnSpPr>
          <p:cNvPr id="722" name="Google Shape;722;p80"/>
          <p:cNvCxnSpPr/>
          <p:nvPr/>
        </p:nvCxnSpPr>
        <p:spPr>
          <a:xfrm rot="5400000">
            <a:off x="1699500" y="2965065"/>
            <a:ext cx="581700" cy="4500"/>
          </a:xfrm>
          <a:prstGeom prst="straightConnector1">
            <a:avLst/>
          </a:prstGeom>
          <a:noFill/>
          <a:ln w="9525" cap="flat" cmpd="sng">
            <a:solidFill>
              <a:schemeClr val="dk2"/>
            </a:solidFill>
            <a:prstDash val="solid"/>
            <a:round/>
            <a:headEnd type="none" w="med" len="med"/>
            <a:tailEnd type="triangle" w="med" len="med"/>
          </a:ln>
        </p:spPr>
      </p:cxnSp>
      <p:sp>
        <p:nvSpPr>
          <p:cNvPr id="723" name="Google Shape;723;p80"/>
          <p:cNvSpPr txBox="1"/>
          <p:nvPr/>
        </p:nvSpPr>
        <p:spPr>
          <a:xfrm>
            <a:off x="2896900" y="1770625"/>
            <a:ext cx="2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sp>
        <p:nvSpPr>
          <p:cNvPr id="724" name="Google Shape;724;p80"/>
          <p:cNvSpPr txBox="1"/>
          <p:nvPr/>
        </p:nvSpPr>
        <p:spPr>
          <a:xfrm>
            <a:off x="2668300" y="3763825"/>
            <a:ext cx="2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pic>
        <p:nvPicPr>
          <p:cNvPr id="725" name="Google Shape;725;p80"/>
          <p:cNvPicPr preferRelativeResize="0"/>
          <p:nvPr/>
        </p:nvPicPr>
        <p:blipFill rotWithShape="1">
          <a:blip r:embed="rId6">
            <a:alphaModFix/>
          </a:blip>
          <a:srcRect l="8657" t="16028" r="8806" b="15851"/>
          <a:stretch/>
        </p:blipFill>
        <p:spPr>
          <a:xfrm>
            <a:off x="3913825" y="955113"/>
            <a:ext cx="3815100" cy="1704000"/>
          </a:xfrm>
          <a:prstGeom prst="roundRect">
            <a:avLst>
              <a:gd name="adj" fmla="val 4684"/>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1"/>
          <p:cNvSpPr txBox="1">
            <a:spLocks noGrp="1"/>
          </p:cNvSpPr>
          <p:nvPr>
            <p:ph type="title"/>
          </p:nvPr>
        </p:nvSpPr>
        <p:spPr>
          <a:xfrm>
            <a:off x="304950" y="1830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3. 프로젝트 수행 결과 - 웹사이트 작동</a:t>
            </a:r>
            <a:endParaRPr/>
          </a:p>
          <a:p>
            <a:pPr marL="0" lvl="0" indent="0" algn="ctr" rtl="0">
              <a:spcBef>
                <a:spcPts val="0"/>
              </a:spcBef>
              <a:spcAft>
                <a:spcPts val="0"/>
              </a:spcAft>
              <a:buNone/>
            </a:pPr>
            <a:endParaRPr/>
          </a:p>
        </p:txBody>
      </p:sp>
      <p:sp>
        <p:nvSpPr>
          <p:cNvPr id="731" name="Google Shape;731;p81"/>
          <p:cNvSpPr txBox="1"/>
          <p:nvPr/>
        </p:nvSpPr>
        <p:spPr>
          <a:xfrm>
            <a:off x="1070426" y="967150"/>
            <a:ext cx="20601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2페이지 - </a:t>
            </a:r>
            <a:r>
              <a:rPr lang="en-GB" b="1">
                <a:latin typeface="Fira Sans Extra Condensed"/>
                <a:ea typeface="Fira Sans Extra Condensed"/>
                <a:cs typeface="Fira Sans Extra Condensed"/>
                <a:sym typeface="Fira Sans Extra Condensed"/>
              </a:rPr>
              <a:t>고객 맞춤</a:t>
            </a:r>
            <a:endParaRPr b="1">
              <a:latin typeface="Fira Sans Extra Condensed"/>
              <a:ea typeface="Fira Sans Extra Condensed"/>
              <a:cs typeface="Fira Sans Extra Condensed"/>
              <a:sym typeface="Fira Sans Extra Condensed"/>
            </a:endParaRPr>
          </a:p>
        </p:txBody>
      </p:sp>
      <p:sp>
        <p:nvSpPr>
          <p:cNvPr id="732" name="Google Shape;732;p81"/>
          <p:cNvSpPr/>
          <p:nvPr/>
        </p:nvSpPr>
        <p:spPr>
          <a:xfrm>
            <a:off x="853350" y="1006850"/>
            <a:ext cx="198600" cy="23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81"/>
          <p:cNvGrpSpPr/>
          <p:nvPr/>
        </p:nvGrpSpPr>
        <p:grpSpPr>
          <a:xfrm>
            <a:off x="3985650" y="1013500"/>
            <a:ext cx="1815600" cy="2001600"/>
            <a:chOff x="4425600" y="1013500"/>
            <a:chExt cx="1815600" cy="2001600"/>
          </a:xfrm>
        </p:grpSpPr>
        <p:sp>
          <p:nvSpPr>
            <p:cNvPr id="734" name="Google Shape;734;p81"/>
            <p:cNvSpPr/>
            <p:nvPr/>
          </p:nvSpPr>
          <p:spPr>
            <a:xfrm>
              <a:off x="4425600" y="1013500"/>
              <a:ext cx="1815600" cy="2001600"/>
            </a:xfrm>
            <a:prstGeom prst="roundRect">
              <a:avLst>
                <a:gd name="adj" fmla="val 106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5" name="Google Shape;735;p81"/>
            <p:cNvPicPr preferRelativeResize="0"/>
            <p:nvPr/>
          </p:nvPicPr>
          <p:blipFill>
            <a:blip r:embed="rId3">
              <a:alphaModFix/>
            </a:blip>
            <a:stretch>
              <a:fillRect/>
            </a:stretch>
          </p:blipFill>
          <p:spPr>
            <a:xfrm>
              <a:off x="4553513" y="1143235"/>
              <a:ext cx="1560000" cy="1742100"/>
            </a:xfrm>
            <a:prstGeom prst="roundRect">
              <a:avLst>
                <a:gd name="adj" fmla="val 10749"/>
              </a:avLst>
            </a:prstGeom>
            <a:noFill/>
            <a:ln w="9525" cap="flat" cmpd="sng">
              <a:solidFill>
                <a:schemeClr val="lt1"/>
              </a:solidFill>
              <a:prstDash val="solid"/>
              <a:round/>
              <a:headEnd type="none" w="sm" len="sm"/>
              <a:tailEnd type="none" w="sm" len="sm"/>
            </a:ln>
          </p:spPr>
        </p:pic>
      </p:grpSp>
      <p:grpSp>
        <p:nvGrpSpPr>
          <p:cNvPr id="736" name="Google Shape;736;p81"/>
          <p:cNvGrpSpPr/>
          <p:nvPr/>
        </p:nvGrpSpPr>
        <p:grpSpPr>
          <a:xfrm>
            <a:off x="6849423" y="560039"/>
            <a:ext cx="1672455" cy="2498906"/>
            <a:chOff x="6570850" y="456075"/>
            <a:chExt cx="1509300" cy="2812500"/>
          </a:xfrm>
        </p:grpSpPr>
        <p:sp>
          <p:nvSpPr>
            <p:cNvPr id="737" name="Google Shape;737;p81"/>
            <p:cNvSpPr/>
            <p:nvPr/>
          </p:nvSpPr>
          <p:spPr>
            <a:xfrm>
              <a:off x="6570850" y="456075"/>
              <a:ext cx="1509300" cy="2812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8" name="Google Shape;738;p81"/>
            <p:cNvPicPr preferRelativeResize="0"/>
            <p:nvPr/>
          </p:nvPicPr>
          <p:blipFill>
            <a:blip r:embed="rId4">
              <a:alphaModFix/>
            </a:blip>
            <a:stretch>
              <a:fillRect/>
            </a:stretch>
          </p:blipFill>
          <p:spPr>
            <a:xfrm>
              <a:off x="6714300" y="605121"/>
              <a:ext cx="1207800" cy="2521800"/>
            </a:xfrm>
            <a:prstGeom prst="roundRect">
              <a:avLst>
                <a:gd name="adj" fmla="val 11898"/>
              </a:avLst>
            </a:prstGeom>
            <a:noFill/>
            <a:ln w="9525" cap="flat" cmpd="sng">
              <a:solidFill>
                <a:schemeClr val="lt1"/>
              </a:solidFill>
              <a:prstDash val="solid"/>
              <a:round/>
              <a:headEnd type="none" w="sm" len="sm"/>
              <a:tailEnd type="none" w="sm" len="sm"/>
            </a:ln>
          </p:spPr>
        </p:pic>
      </p:grpSp>
      <p:sp>
        <p:nvSpPr>
          <p:cNvPr id="739" name="Google Shape;739;p81"/>
          <p:cNvSpPr txBox="1"/>
          <p:nvPr/>
        </p:nvSpPr>
        <p:spPr>
          <a:xfrm>
            <a:off x="6105950" y="1790500"/>
            <a:ext cx="5151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VS.</a:t>
            </a:r>
            <a:endParaRPr>
              <a:latin typeface="Roboto"/>
              <a:ea typeface="Roboto"/>
              <a:cs typeface="Roboto"/>
              <a:sym typeface="Roboto"/>
            </a:endParaRPr>
          </a:p>
        </p:txBody>
      </p:sp>
      <p:cxnSp>
        <p:nvCxnSpPr>
          <p:cNvPr id="740" name="Google Shape;740;p81"/>
          <p:cNvCxnSpPr/>
          <p:nvPr/>
        </p:nvCxnSpPr>
        <p:spPr>
          <a:xfrm>
            <a:off x="3555675" y="3133200"/>
            <a:ext cx="5515200" cy="0"/>
          </a:xfrm>
          <a:prstGeom prst="straightConnector1">
            <a:avLst/>
          </a:prstGeom>
          <a:noFill/>
          <a:ln w="9525" cap="flat" cmpd="sng">
            <a:solidFill>
              <a:schemeClr val="dk2"/>
            </a:solidFill>
            <a:prstDash val="solid"/>
            <a:round/>
            <a:headEnd type="none" w="med" len="med"/>
            <a:tailEnd type="none" w="med" len="med"/>
          </a:ln>
        </p:spPr>
      </p:cxnSp>
      <p:grpSp>
        <p:nvGrpSpPr>
          <p:cNvPr id="741" name="Google Shape;741;p81"/>
          <p:cNvGrpSpPr/>
          <p:nvPr/>
        </p:nvGrpSpPr>
        <p:grpSpPr>
          <a:xfrm>
            <a:off x="3665700" y="3272900"/>
            <a:ext cx="5295000" cy="1776300"/>
            <a:chOff x="3665700" y="3272900"/>
            <a:chExt cx="5295000" cy="1776300"/>
          </a:xfrm>
        </p:grpSpPr>
        <p:sp>
          <p:nvSpPr>
            <p:cNvPr id="742" name="Google Shape;742;p81"/>
            <p:cNvSpPr/>
            <p:nvPr/>
          </p:nvSpPr>
          <p:spPr>
            <a:xfrm>
              <a:off x="3665700" y="3272900"/>
              <a:ext cx="5295000" cy="1776300"/>
            </a:xfrm>
            <a:prstGeom prst="roundRect">
              <a:avLst>
                <a:gd name="adj" fmla="val 7801"/>
              </a:avLst>
            </a:pr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3" name="Google Shape;743;p81"/>
            <p:cNvPicPr preferRelativeResize="0"/>
            <p:nvPr/>
          </p:nvPicPr>
          <p:blipFill>
            <a:blip r:embed="rId5">
              <a:alphaModFix/>
            </a:blip>
            <a:stretch>
              <a:fillRect/>
            </a:stretch>
          </p:blipFill>
          <p:spPr>
            <a:xfrm>
              <a:off x="3811500" y="3440675"/>
              <a:ext cx="5007300" cy="1434900"/>
            </a:xfrm>
            <a:prstGeom prst="roundRect">
              <a:avLst>
                <a:gd name="adj" fmla="val 8795"/>
              </a:avLst>
            </a:prstGeom>
            <a:noFill/>
            <a:ln>
              <a:noFill/>
            </a:ln>
          </p:spPr>
        </p:pic>
        <p:sp>
          <p:nvSpPr>
            <p:cNvPr id="744" name="Google Shape;744;p81"/>
            <p:cNvSpPr/>
            <p:nvPr/>
          </p:nvSpPr>
          <p:spPr>
            <a:xfrm>
              <a:off x="3909450" y="4548650"/>
              <a:ext cx="558300" cy="176400"/>
            </a:xfrm>
            <a:prstGeom prst="roundRect">
              <a:avLst>
                <a:gd name="adj" fmla="val 16667"/>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t>
              </a:r>
              <a:endParaRPr/>
            </a:p>
          </p:txBody>
        </p:sp>
        <p:pic>
          <p:nvPicPr>
            <p:cNvPr id="745" name="Google Shape;745;p81"/>
            <p:cNvPicPr preferRelativeResize="0"/>
            <p:nvPr/>
          </p:nvPicPr>
          <p:blipFill>
            <a:blip r:embed="rId6">
              <a:alphaModFix/>
            </a:blip>
            <a:stretch>
              <a:fillRect/>
            </a:stretch>
          </p:blipFill>
          <p:spPr>
            <a:xfrm>
              <a:off x="3904150" y="4433450"/>
              <a:ext cx="203875" cy="234476"/>
            </a:xfrm>
            <a:prstGeom prst="rect">
              <a:avLst/>
            </a:prstGeom>
            <a:noFill/>
            <a:ln>
              <a:noFill/>
            </a:ln>
          </p:spPr>
        </p:pic>
      </p:grpSp>
      <p:pic>
        <p:nvPicPr>
          <p:cNvPr id="746" name="Google Shape;746;p81"/>
          <p:cNvPicPr preferRelativeResize="0"/>
          <p:nvPr/>
        </p:nvPicPr>
        <p:blipFill rotWithShape="1">
          <a:blip r:embed="rId7">
            <a:alphaModFix/>
          </a:blip>
          <a:srcRect l="9912" t="10666" r="10016" b="10963"/>
          <a:stretch/>
        </p:blipFill>
        <p:spPr>
          <a:xfrm>
            <a:off x="152300" y="1418000"/>
            <a:ext cx="3242700" cy="3251400"/>
          </a:xfrm>
          <a:prstGeom prst="roundRect">
            <a:avLst>
              <a:gd name="adj" fmla="val 6286"/>
            </a:avLst>
          </a:prstGeom>
          <a:noFill/>
          <a:ln>
            <a:noFill/>
          </a:ln>
        </p:spPr>
      </p:pic>
      <p:pic>
        <p:nvPicPr>
          <p:cNvPr id="747" name="Google Shape;747;p81"/>
          <p:cNvPicPr preferRelativeResize="0"/>
          <p:nvPr/>
        </p:nvPicPr>
        <p:blipFill>
          <a:blip r:embed="rId6">
            <a:alphaModFix/>
          </a:blip>
          <a:stretch>
            <a:fillRect/>
          </a:stretch>
        </p:blipFill>
        <p:spPr>
          <a:xfrm>
            <a:off x="4285150" y="1842650"/>
            <a:ext cx="203875" cy="234476"/>
          </a:xfrm>
          <a:prstGeom prst="rect">
            <a:avLst/>
          </a:prstGeom>
          <a:noFill/>
          <a:ln>
            <a:noFill/>
          </a:ln>
        </p:spPr>
      </p:pic>
      <p:pic>
        <p:nvPicPr>
          <p:cNvPr id="748" name="Google Shape;748;p81"/>
          <p:cNvPicPr preferRelativeResize="0"/>
          <p:nvPr/>
        </p:nvPicPr>
        <p:blipFill>
          <a:blip r:embed="rId6">
            <a:alphaModFix/>
          </a:blip>
          <a:stretch>
            <a:fillRect/>
          </a:stretch>
        </p:blipFill>
        <p:spPr>
          <a:xfrm>
            <a:off x="7104550" y="1156850"/>
            <a:ext cx="203875" cy="234476"/>
          </a:xfrm>
          <a:prstGeom prst="rect">
            <a:avLst/>
          </a:prstGeom>
          <a:noFill/>
          <a:ln>
            <a:noFill/>
          </a:ln>
        </p:spPr>
      </p:pic>
      <p:pic>
        <p:nvPicPr>
          <p:cNvPr id="749" name="Google Shape;749;p81"/>
          <p:cNvPicPr preferRelativeResize="0"/>
          <p:nvPr/>
        </p:nvPicPr>
        <p:blipFill>
          <a:blip r:embed="rId6">
            <a:alphaModFix/>
          </a:blip>
          <a:stretch>
            <a:fillRect/>
          </a:stretch>
        </p:blipFill>
        <p:spPr>
          <a:xfrm>
            <a:off x="7104550" y="2147450"/>
            <a:ext cx="203875" cy="2344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2"/>
          <p:cNvSpPr txBox="1">
            <a:spLocks noGrp="1"/>
          </p:cNvSpPr>
          <p:nvPr>
            <p:ph type="title"/>
          </p:nvPr>
        </p:nvSpPr>
        <p:spPr>
          <a:xfrm>
            <a:off x="457350" y="12525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3. 프로젝트 수행 결과 - 웹사이트 작동</a:t>
            </a:r>
            <a:endParaRPr/>
          </a:p>
          <a:p>
            <a:pPr marL="0" lvl="0" indent="0" algn="ctr" rtl="0">
              <a:spcBef>
                <a:spcPts val="0"/>
              </a:spcBef>
              <a:spcAft>
                <a:spcPts val="0"/>
              </a:spcAft>
              <a:buNone/>
            </a:pPr>
            <a:endParaRPr/>
          </a:p>
        </p:txBody>
      </p:sp>
      <p:sp>
        <p:nvSpPr>
          <p:cNvPr id="755" name="Google Shape;755;p82"/>
          <p:cNvSpPr txBox="1"/>
          <p:nvPr/>
        </p:nvSpPr>
        <p:spPr>
          <a:xfrm>
            <a:off x="1070426" y="967150"/>
            <a:ext cx="20601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3페이지</a:t>
            </a:r>
            <a:endParaRPr b="1">
              <a:latin typeface="Fira Sans Extra Condensed"/>
              <a:ea typeface="Fira Sans Extra Condensed"/>
              <a:cs typeface="Fira Sans Extra Condensed"/>
              <a:sym typeface="Fira Sans Extra Condensed"/>
            </a:endParaRPr>
          </a:p>
        </p:txBody>
      </p:sp>
      <p:sp>
        <p:nvSpPr>
          <p:cNvPr id="756" name="Google Shape;756;p82"/>
          <p:cNvSpPr/>
          <p:nvPr/>
        </p:nvSpPr>
        <p:spPr>
          <a:xfrm>
            <a:off x="853350" y="1006850"/>
            <a:ext cx="198600" cy="23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2"/>
          <p:cNvSpPr txBox="1"/>
          <p:nvPr/>
        </p:nvSpPr>
        <p:spPr>
          <a:xfrm>
            <a:off x="672050" y="1859950"/>
            <a:ext cx="2098200" cy="1593900"/>
          </a:xfrm>
          <a:prstGeom prst="rect">
            <a:avLst/>
          </a:prstGeom>
          <a:noFill/>
          <a:ln>
            <a:noFill/>
          </a:ln>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dk1"/>
              </a:buClr>
              <a:buSzPts val="1400"/>
              <a:buFont typeface="Do Hyeon"/>
              <a:buChar char="-"/>
            </a:pPr>
            <a:r>
              <a:rPr lang="en-GB">
                <a:solidFill>
                  <a:schemeClr val="dk1"/>
                </a:solidFill>
                <a:latin typeface="Do Hyeon"/>
                <a:ea typeface="Do Hyeon"/>
                <a:cs typeface="Do Hyeon"/>
                <a:sym typeface="Do Hyeon"/>
              </a:rPr>
              <a:t>날씨 안내 및</a:t>
            </a:r>
            <a:br>
              <a:rPr lang="en-GB">
                <a:solidFill>
                  <a:schemeClr val="dk1"/>
                </a:solidFill>
                <a:latin typeface="Do Hyeon"/>
                <a:ea typeface="Do Hyeon"/>
                <a:cs typeface="Do Hyeon"/>
                <a:sym typeface="Do Hyeon"/>
              </a:rPr>
            </a:br>
            <a:r>
              <a:rPr lang="en-GB">
                <a:solidFill>
                  <a:schemeClr val="dk1"/>
                </a:solidFill>
                <a:latin typeface="Do Hyeon"/>
                <a:ea typeface="Do Hyeon"/>
                <a:cs typeface="Do Hyeon"/>
                <a:sym typeface="Do Hyeon"/>
              </a:rPr>
              <a:t>맛집 추천</a:t>
            </a:r>
            <a:endParaRPr>
              <a:solidFill>
                <a:schemeClr val="dk1"/>
              </a:solidFill>
              <a:latin typeface="Do Hyeon"/>
              <a:ea typeface="Do Hyeon"/>
              <a:cs typeface="Do Hyeon"/>
              <a:sym typeface="Do Hyeon"/>
            </a:endParaRPr>
          </a:p>
        </p:txBody>
      </p:sp>
      <p:sp>
        <p:nvSpPr>
          <p:cNvPr id="758" name="Google Shape;758;p82"/>
          <p:cNvSpPr/>
          <p:nvPr/>
        </p:nvSpPr>
        <p:spPr>
          <a:xfrm>
            <a:off x="3130525" y="761450"/>
            <a:ext cx="5855700" cy="4150500"/>
          </a:xfrm>
          <a:prstGeom prst="roundRect">
            <a:avLst>
              <a:gd name="adj" fmla="val 7801"/>
            </a:avLst>
          </a:pr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9" name="Google Shape;759;p82"/>
          <p:cNvPicPr preferRelativeResize="0"/>
          <p:nvPr/>
        </p:nvPicPr>
        <p:blipFill>
          <a:blip r:embed="rId3">
            <a:alphaModFix/>
          </a:blip>
          <a:stretch>
            <a:fillRect/>
          </a:stretch>
        </p:blipFill>
        <p:spPr>
          <a:xfrm>
            <a:off x="3198525" y="967150"/>
            <a:ext cx="2852025" cy="2789300"/>
          </a:xfrm>
          <a:prstGeom prst="rect">
            <a:avLst/>
          </a:prstGeom>
          <a:noFill/>
          <a:ln w="9525" cap="flat" cmpd="sng">
            <a:solidFill>
              <a:schemeClr val="lt1"/>
            </a:solidFill>
            <a:prstDash val="solid"/>
            <a:round/>
            <a:headEnd type="none" w="sm" len="sm"/>
            <a:tailEnd type="none" w="sm" len="sm"/>
          </a:ln>
        </p:spPr>
      </p:pic>
      <p:pic>
        <p:nvPicPr>
          <p:cNvPr id="760" name="Google Shape;760;p82"/>
          <p:cNvPicPr preferRelativeResize="0"/>
          <p:nvPr/>
        </p:nvPicPr>
        <p:blipFill>
          <a:blip r:embed="rId4">
            <a:alphaModFix/>
          </a:blip>
          <a:stretch>
            <a:fillRect/>
          </a:stretch>
        </p:blipFill>
        <p:spPr>
          <a:xfrm>
            <a:off x="6135380" y="2005050"/>
            <a:ext cx="2782923" cy="2675250"/>
          </a:xfrm>
          <a:prstGeom prst="rect">
            <a:avLst/>
          </a:prstGeom>
          <a:noFill/>
          <a:ln w="9525" cap="flat" cmpd="sng">
            <a:solidFill>
              <a:schemeClr val="lt1"/>
            </a:solidFill>
            <a:prstDash val="solid"/>
            <a:round/>
            <a:headEnd type="none" w="sm" len="sm"/>
            <a:tailEnd type="none" w="sm" len="sm"/>
          </a:ln>
        </p:spPr>
      </p:pic>
      <p:sp>
        <p:nvSpPr>
          <p:cNvPr id="761" name="Google Shape;761;p82"/>
          <p:cNvSpPr txBox="1"/>
          <p:nvPr/>
        </p:nvSpPr>
        <p:spPr>
          <a:xfrm rot="5400000">
            <a:off x="4457241" y="3939550"/>
            <a:ext cx="591900" cy="5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Roboto"/>
                <a:ea typeface="Roboto"/>
                <a:cs typeface="Roboto"/>
                <a:sym typeface="Roboto"/>
              </a:rPr>
              <a:t>. . .</a:t>
            </a:r>
            <a:endParaRPr sz="2000" b="1">
              <a:latin typeface="Roboto"/>
              <a:ea typeface="Roboto"/>
              <a:cs typeface="Roboto"/>
              <a:sym typeface="Roboto"/>
            </a:endParaRPr>
          </a:p>
        </p:txBody>
      </p:sp>
      <p:sp>
        <p:nvSpPr>
          <p:cNvPr id="762" name="Google Shape;762;p82"/>
          <p:cNvSpPr txBox="1"/>
          <p:nvPr/>
        </p:nvSpPr>
        <p:spPr>
          <a:xfrm rot="5400000">
            <a:off x="7230995" y="1228000"/>
            <a:ext cx="591900" cy="5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Roboto"/>
                <a:ea typeface="Roboto"/>
                <a:cs typeface="Roboto"/>
                <a:sym typeface="Roboto"/>
              </a:rPr>
              <a:t>. . .</a:t>
            </a:r>
            <a:endParaRPr sz="2000" b="1">
              <a:latin typeface="Roboto"/>
              <a:ea typeface="Roboto"/>
              <a:cs typeface="Roboto"/>
              <a:sym typeface="Roboto"/>
            </a:endParaRPr>
          </a:p>
        </p:txBody>
      </p:sp>
      <p:pic>
        <p:nvPicPr>
          <p:cNvPr id="763" name="Google Shape;763;p82"/>
          <p:cNvPicPr preferRelativeResize="0"/>
          <p:nvPr/>
        </p:nvPicPr>
        <p:blipFill>
          <a:blip r:embed="rId5">
            <a:alphaModFix/>
          </a:blip>
          <a:stretch>
            <a:fillRect/>
          </a:stretch>
        </p:blipFill>
        <p:spPr>
          <a:xfrm>
            <a:off x="4102100" y="1563963"/>
            <a:ext cx="203875" cy="234476"/>
          </a:xfrm>
          <a:prstGeom prst="rect">
            <a:avLst/>
          </a:prstGeom>
          <a:noFill/>
          <a:ln>
            <a:noFill/>
          </a:ln>
        </p:spPr>
      </p:pic>
      <p:pic>
        <p:nvPicPr>
          <p:cNvPr id="764" name="Google Shape;764;p82"/>
          <p:cNvPicPr preferRelativeResize="0"/>
          <p:nvPr/>
        </p:nvPicPr>
        <p:blipFill>
          <a:blip r:embed="rId5">
            <a:alphaModFix/>
          </a:blip>
          <a:stretch>
            <a:fillRect/>
          </a:stretch>
        </p:blipFill>
        <p:spPr>
          <a:xfrm>
            <a:off x="3198525" y="1717338"/>
            <a:ext cx="203875" cy="234476"/>
          </a:xfrm>
          <a:prstGeom prst="rect">
            <a:avLst/>
          </a:prstGeom>
          <a:noFill/>
          <a:ln>
            <a:noFill/>
          </a:ln>
        </p:spPr>
      </p:pic>
      <p:pic>
        <p:nvPicPr>
          <p:cNvPr id="765" name="Google Shape;765;p82"/>
          <p:cNvPicPr preferRelativeResize="0"/>
          <p:nvPr/>
        </p:nvPicPr>
        <p:blipFill>
          <a:blip r:embed="rId5">
            <a:alphaModFix/>
          </a:blip>
          <a:stretch>
            <a:fillRect/>
          </a:stretch>
        </p:blipFill>
        <p:spPr>
          <a:xfrm>
            <a:off x="3198525" y="3134325"/>
            <a:ext cx="203875" cy="234476"/>
          </a:xfrm>
          <a:prstGeom prst="rect">
            <a:avLst/>
          </a:prstGeom>
          <a:noFill/>
          <a:ln>
            <a:noFill/>
          </a:ln>
        </p:spPr>
      </p:pic>
      <p:pic>
        <p:nvPicPr>
          <p:cNvPr id="766" name="Google Shape;766;p82"/>
          <p:cNvPicPr preferRelativeResize="0"/>
          <p:nvPr/>
        </p:nvPicPr>
        <p:blipFill>
          <a:blip r:embed="rId5">
            <a:alphaModFix/>
          </a:blip>
          <a:stretch>
            <a:fillRect/>
          </a:stretch>
        </p:blipFill>
        <p:spPr>
          <a:xfrm>
            <a:off x="6102350" y="1951825"/>
            <a:ext cx="203875" cy="234476"/>
          </a:xfrm>
          <a:prstGeom prst="rect">
            <a:avLst/>
          </a:prstGeom>
          <a:noFill/>
          <a:ln>
            <a:noFill/>
          </a:ln>
        </p:spPr>
      </p:pic>
      <p:pic>
        <p:nvPicPr>
          <p:cNvPr id="767" name="Google Shape;767;p82"/>
          <p:cNvPicPr preferRelativeResize="0"/>
          <p:nvPr/>
        </p:nvPicPr>
        <p:blipFill>
          <a:blip r:embed="rId5">
            <a:alphaModFix/>
          </a:blip>
          <a:stretch>
            <a:fillRect/>
          </a:stretch>
        </p:blipFill>
        <p:spPr>
          <a:xfrm>
            <a:off x="6102350" y="2571750"/>
            <a:ext cx="203875" cy="234476"/>
          </a:xfrm>
          <a:prstGeom prst="rect">
            <a:avLst/>
          </a:prstGeom>
          <a:noFill/>
          <a:ln>
            <a:noFill/>
          </a:ln>
        </p:spPr>
      </p:pic>
      <p:pic>
        <p:nvPicPr>
          <p:cNvPr id="768" name="Google Shape;768;p82"/>
          <p:cNvPicPr preferRelativeResize="0"/>
          <p:nvPr/>
        </p:nvPicPr>
        <p:blipFill>
          <a:blip r:embed="rId5">
            <a:alphaModFix/>
          </a:blip>
          <a:stretch>
            <a:fillRect/>
          </a:stretch>
        </p:blipFill>
        <p:spPr>
          <a:xfrm>
            <a:off x="6102350" y="3440175"/>
            <a:ext cx="203875" cy="234476"/>
          </a:xfrm>
          <a:prstGeom prst="rect">
            <a:avLst/>
          </a:prstGeom>
          <a:noFill/>
          <a:ln>
            <a:noFill/>
          </a:ln>
        </p:spPr>
      </p:pic>
      <p:pic>
        <p:nvPicPr>
          <p:cNvPr id="769" name="Google Shape;769;p82"/>
          <p:cNvPicPr preferRelativeResize="0"/>
          <p:nvPr/>
        </p:nvPicPr>
        <p:blipFill>
          <a:blip r:embed="rId5">
            <a:alphaModFix/>
          </a:blip>
          <a:stretch>
            <a:fillRect/>
          </a:stretch>
        </p:blipFill>
        <p:spPr>
          <a:xfrm>
            <a:off x="3692775" y="1061963"/>
            <a:ext cx="203875" cy="2344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3"/>
          <p:cNvSpPr txBox="1">
            <a:spLocks noGrp="1"/>
          </p:cNvSpPr>
          <p:nvPr>
            <p:ph type="title"/>
          </p:nvPr>
        </p:nvSpPr>
        <p:spPr>
          <a:xfrm>
            <a:off x="457350" y="1830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3. 프로젝트 수행 결과 - 웹사이트 작동</a:t>
            </a:r>
            <a:endParaRPr/>
          </a:p>
          <a:p>
            <a:pPr marL="0" lvl="0" indent="0" algn="ctr" rtl="0">
              <a:spcBef>
                <a:spcPts val="0"/>
              </a:spcBef>
              <a:spcAft>
                <a:spcPts val="0"/>
              </a:spcAft>
              <a:buNone/>
            </a:pPr>
            <a:endParaRPr/>
          </a:p>
        </p:txBody>
      </p:sp>
      <p:sp>
        <p:nvSpPr>
          <p:cNvPr id="775" name="Google Shape;775;p83"/>
          <p:cNvSpPr txBox="1"/>
          <p:nvPr/>
        </p:nvSpPr>
        <p:spPr>
          <a:xfrm>
            <a:off x="1070425" y="967150"/>
            <a:ext cx="30258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Fira Sans Extra Condensed"/>
                <a:ea typeface="Fira Sans Extra Condensed"/>
                <a:cs typeface="Fira Sans Extra Condensed"/>
                <a:sym typeface="Fira Sans Extra Condensed"/>
              </a:rPr>
              <a:t>3페이지 - </a:t>
            </a:r>
            <a:r>
              <a:rPr lang="en-GB" b="1">
                <a:latin typeface="Fira Sans Extra Condensed"/>
                <a:ea typeface="Fira Sans Extra Condensed"/>
                <a:cs typeface="Fira Sans Extra Condensed"/>
                <a:sym typeface="Fira Sans Extra Condensed"/>
              </a:rPr>
              <a:t>날씨 안내 및 맛집 추천</a:t>
            </a:r>
            <a:endParaRPr b="1">
              <a:latin typeface="Fira Sans Extra Condensed"/>
              <a:ea typeface="Fira Sans Extra Condensed"/>
              <a:cs typeface="Fira Sans Extra Condensed"/>
              <a:sym typeface="Fira Sans Extra Condensed"/>
            </a:endParaRPr>
          </a:p>
        </p:txBody>
      </p:sp>
      <p:sp>
        <p:nvSpPr>
          <p:cNvPr id="776" name="Google Shape;776;p83"/>
          <p:cNvSpPr/>
          <p:nvPr/>
        </p:nvSpPr>
        <p:spPr>
          <a:xfrm>
            <a:off x="853350" y="1006850"/>
            <a:ext cx="198600" cy="199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7" name="Google Shape;777;p83"/>
          <p:cNvPicPr preferRelativeResize="0"/>
          <p:nvPr/>
        </p:nvPicPr>
        <p:blipFill rotWithShape="1">
          <a:blip r:embed="rId3">
            <a:alphaModFix/>
          </a:blip>
          <a:srcRect l="8405" t="8281" r="8288" b="7642"/>
          <a:stretch/>
        </p:blipFill>
        <p:spPr>
          <a:xfrm>
            <a:off x="5029200" y="967150"/>
            <a:ext cx="3740400" cy="3758400"/>
          </a:xfrm>
          <a:prstGeom prst="roundRect">
            <a:avLst>
              <a:gd name="adj" fmla="val 3109"/>
            </a:avLst>
          </a:prstGeom>
          <a:noFill/>
          <a:ln>
            <a:noFill/>
          </a:ln>
        </p:spPr>
      </p:pic>
      <p:grpSp>
        <p:nvGrpSpPr>
          <p:cNvPr id="778" name="Google Shape;778;p83"/>
          <p:cNvGrpSpPr/>
          <p:nvPr/>
        </p:nvGrpSpPr>
        <p:grpSpPr>
          <a:xfrm>
            <a:off x="363175" y="1604700"/>
            <a:ext cx="4484700" cy="2694300"/>
            <a:chOff x="472975" y="1570925"/>
            <a:chExt cx="4484700" cy="2694300"/>
          </a:xfrm>
        </p:grpSpPr>
        <p:sp>
          <p:nvSpPr>
            <p:cNvPr id="779" name="Google Shape;779;p83"/>
            <p:cNvSpPr/>
            <p:nvPr/>
          </p:nvSpPr>
          <p:spPr>
            <a:xfrm>
              <a:off x="472975" y="1570925"/>
              <a:ext cx="4484700" cy="2694300"/>
            </a:xfrm>
            <a:prstGeom prst="roundRect">
              <a:avLst>
                <a:gd name="adj" fmla="val 94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0" name="Google Shape;780;p83"/>
            <p:cNvPicPr preferRelativeResize="0"/>
            <p:nvPr/>
          </p:nvPicPr>
          <p:blipFill>
            <a:blip r:embed="rId4">
              <a:alphaModFix/>
            </a:blip>
            <a:stretch>
              <a:fillRect/>
            </a:stretch>
          </p:blipFill>
          <p:spPr>
            <a:xfrm>
              <a:off x="567175" y="1685800"/>
              <a:ext cx="4267200" cy="2487300"/>
            </a:xfrm>
            <a:prstGeom prst="roundRect">
              <a:avLst>
                <a:gd name="adj" fmla="val 7418"/>
              </a:avLst>
            </a:prstGeom>
            <a:noFill/>
            <a:ln w="9525" cap="flat" cmpd="sng">
              <a:solidFill>
                <a:schemeClr val="lt1"/>
              </a:solidFill>
              <a:prstDash val="solid"/>
              <a:round/>
              <a:headEnd type="none" w="sm" len="sm"/>
              <a:tailEnd type="none" w="sm" len="sm"/>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457200" lvl="0" indent="-406400" algn="ctr" rtl="0">
              <a:spcBef>
                <a:spcPts val="0"/>
              </a:spcBef>
              <a:spcAft>
                <a:spcPts val="0"/>
              </a:spcAft>
              <a:buSzPts val="2800"/>
              <a:buAutoNum type="arabicPeriod"/>
            </a:pPr>
            <a:r>
              <a:rPr lang="en-GB"/>
              <a:t>프로젝트 개요 </a:t>
            </a:r>
            <a:endParaRPr/>
          </a:p>
        </p:txBody>
      </p:sp>
      <p:pic>
        <p:nvPicPr>
          <p:cNvPr id="180" name="Google Shape;180;p30"/>
          <p:cNvPicPr preferRelativeResize="0"/>
          <p:nvPr/>
        </p:nvPicPr>
        <p:blipFill>
          <a:blip r:embed="rId3">
            <a:alphaModFix/>
          </a:blip>
          <a:stretch>
            <a:fillRect/>
          </a:stretch>
        </p:blipFill>
        <p:spPr>
          <a:xfrm>
            <a:off x="684275" y="1436750"/>
            <a:ext cx="5601100" cy="2668900"/>
          </a:xfrm>
          <a:prstGeom prst="rect">
            <a:avLst/>
          </a:prstGeom>
          <a:noFill/>
          <a:ln>
            <a:noFill/>
          </a:ln>
        </p:spPr>
      </p:pic>
      <p:sp>
        <p:nvSpPr>
          <p:cNvPr id="181" name="Google Shape;181;p30"/>
          <p:cNvSpPr txBox="1"/>
          <p:nvPr/>
        </p:nvSpPr>
        <p:spPr>
          <a:xfrm>
            <a:off x="6521900" y="1895350"/>
            <a:ext cx="2236500" cy="15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Do Hyeon"/>
                <a:ea typeface="Do Hyeon"/>
                <a:cs typeface="Do Hyeon"/>
                <a:sym typeface="Do Hyeon"/>
              </a:rPr>
              <a:t>잘 도착했지롱 </a:t>
            </a:r>
            <a:endParaRPr>
              <a:latin typeface="Do Hyeon"/>
              <a:ea typeface="Do Hyeon"/>
              <a:cs typeface="Do Hyeon"/>
              <a:sym typeface="Do Hyeon"/>
            </a:endParaRPr>
          </a:p>
          <a:p>
            <a:pPr marL="0" lvl="0" indent="0" algn="ctr" rtl="0">
              <a:spcBef>
                <a:spcPts val="0"/>
              </a:spcBef>
              <a:spcAft>
                <a:spcPts val="0"/>
              </a:spcAft>
              <a:buNone/>
            </a:pPr>
            <a:endParaRPr>
              <a:latin typeface="Do Hyeon"/>
              <a:ea typeface="Do Hyeon"/>
              <a:cs typeface="Do Hyeon"/>
              <a:sym typeface="Do Hyeon"/>
            </a:endParaRPr>
          </a:p>
          <a:p>
            <a:pPr marL="0" lvl="0" indent="0" algn="ctr" rtl="0">
              <a:spcBef>
                <a:spcPts val="0"/>
              </a:spcBef>
              <a:spcAft>
                <a:spcPts val="0"/>
              </a:spcAft>
              <a:buNone/>
            </a:pPr>
            <a:r>
              <a:rPr lang="en-GB" b="1">
                <a:solidFill>
                  <a:schemeClr val="dk2"/>
                </a:solidFill>
                <a:latin typeface="Do Hyeon"/>
                <a:ea typeface="Do Hyeon"/>
                <a:cs typeface="Do Hyeon"/>
                <a:sym typeface="Do Hyeon"/>
              </a:rPr>
              <a:t>항공, 숙박, 교통(렌터카), </a:t>
            </a:r>
            <a:endParaRPr b="1">
              <a:solidFill>
                <a:schemeClr val="dk2"/>
              </a:solidFill>
              <a:latin typeface="Do Hyeon"/>
              <a:ea typeface="Do Hyeon"/>
              <a:cs typeface="Do Hyeon"/>
              <a:sym typeface="Do Hyeon"/>
            </a:endParaRPr>
          </a:p>
          <a:p>
            <a:pPr marL="0" lvl="0" indent="0" algn="ctr" rtl="0">
              <a:spcBef>
                <a:spcPts val="0"/>
              </a:spcBef>
              <a:spcAft>
                <a:spcPts val="0"/>
              </a:spcAft>
              <a:buNone/>
            </a:pPr>
            <a:r>
              <a:rPr lang="en-GB" b="1">
                <a:solidFill>
                  <a:schemeClr val="dk2"/>
                </a:solidFill>
                <a:latin typeface="Do Hyeon"/>
                <a:ea typeface="Do Hyeon"/>
                <a:cs typeface="Do Hyeon"/>
                <a:sym typeface="Do Hyeon"/>
              </a:rPr>
              <a:t>날씨, 맛집 </a:t>
            </a:r>
            <a:endParaRPr b="1">
              <a:solidFill>
                <a:schemeClr val="dk2"/>
              </a:solidFill>
              <a:latin typeface="Do Hyeon"/>
              <a:ea typeface="Do Hyeon"/>
              <a:cs typeface="Do Hyeon"/>
              <a:sym typeface="Do Hyeon"/>
            </a:endParaRPr>
          </a:p>
          <a:p>
            <a:pPr marL="0" lvl="0" indent="0" algn="ctr" rtl="0">
              <a:spcBef>
                <a:spcPts val="0"/>
              </a:spcBef>
              <a:spcAft>
                <a:spcPts val="0"/>
              </a:spcAft>
              <a:buNone/>
            </a:pPr>
            <a:endParaRPr>
              <a:latin typeface="Do Hyeon"/>
              <a:ea typeface="Do Hyeon"/>
              <a:cs typeface="Do Hyeon"/>
              <a:sym typeface="Do Hyeon"/>
            </a:endParaRPr>
          </a:p>
          <a:p>
            <a:pPr marL="0" lvl="0" indent="0" algn="ctr" rtl="0">
              <a:spcBef>
                <a:spcPts val="0"/>
              </a:spcBef>
              <a:spcAft>
                <a:spcPts val="0"/>
              </a:spcAft>
              <a:buNone/>
            </a:pPr>
            <a:r>
              <a:rPr lang="en-GB">
                <a:latin typeface="Do Hyeon"/>
                <a:ea typeface="Do Hyeon"/>
                <a:cs typeface="Do Hyeon"/>
                <a:sym typeface="Do Hyeon"/>
              </a:rPr>
              <a:t>정보 제공 </a:t>
            </a:r>
            <a:endParaRPr>
              <a:latin typeface="Do Hyeon"/>
              <a:ea typeface="Do Hyeon"/>
              <a:cs typeface="Do Hyeon"/>
              <a:sym typeface="Do Hyeon"/>
            </a:endParaRPr>
          </a:p>
        </p:txBody>
      </p:sp>
      <p:sp>
        <p:nvSpPr>
          <p:cNvPr id="182" name="Google Shape;182;p30"/>
          <p:cNvSpPr txBox="1"/>
          <p:nvPr/>
        </p:nvSpPr>
        <p:spPr>
          <a:xfrm>
            <a:off x="927553" y="1033947"/>
            <a:ext cx="2022000" cy="2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dk1"/>
                </a:solidFill>
                <a:latin typeface="Fira Sans Extra Condensed"/>
                <a:ea typeface="Fira Sans Extra Condensed"/>
                <a:cs typeface="Fira Sans Extra Condensed"/>
                <a:sym typeface="Fira Sans Extra Condensed"/>
              </a:rPr>
              <a:t>주제 선정 배경</a:t>
            </a:r>
            <a:endParaRPr sz="2000" b="1">
              <a:solidFill>
                <a:schemeClr val="dk1"/>
              </a:solidFill>
              <a:latin typeface="Fira Sans Extra Condensed"/>
              <a:ea typeface="Fira Sans Extra Condensed"/>
              <a:cs typeface="Fira Sans Extra Condensed"/>
              <a:sym typeface="Fira Sans Extra Condensed"/>
            </a:endParaRPr>
          </a:p>
        </p:txBody>
      </p:sp>
      <p:pic>
        <p:nvPicPr>
          <p:cNvPr id="183" name="Google Shape;183;p30"/>
          <p:cNvPicPr preferRelativeResize="0"/>
          <p:nvPr/>
        </p:nvPicPr>
        <p:blipFill>
          <a:blip r:embed="rId4">
            <a:alphaModFix/>
          </a:blip>
          <a:stretch>
            <a:fillRect/>
          </a:stretch>
        </p:blipFill>
        <p:spPr>
          <a:xfrm>
            <a:off x="160750" y="984300"/>
            <a:ext cx="700532" cy="726075"/>
          </a:xfrm>
          <a:prstGeom prst="rect">
            <a:avLst/>
          </a:prstGeom>
          <a:noFill/>
          <a:ln>
            <a:noFill/>
          </a:ln>
        </p:spPr>
      </p:pic>
      <p:sp>
        <p:nvSpPr>
          <p:cNvPr id="184" name="Google Shape;184;p30"/>
          <p:cNvSpPr/>
          <p:nvPr/>
        </p:nvSpPr>
        <p:spPr>
          <a:xfrm>
            <a:off x="714675" y="2157325"/>
            <a:ext cx="5432400" cy="4143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txBox="1"/>
          <p:nvPr/>
        </p:nvSpPr>
        <p:spPr>
          <a:xfrm>
            <a:off x="684275" y="4248950"/>
            <a:ext cx="3682500" cy="3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solidFill>
                  <a:schemeClr val="dk1"/>
                </a:solidFill>
                <a:latin typeface="Roboto"/>
                <a:ea typeface="Roboto"/>
                <a:cs typeface="Roboto"/>
                <a:sym typeface="Roboto"/>
              </a:rPr>
              <a:t>관광 빅데이터 서비스, “MZ여행 특성 연구 보고서”, (2023), p99</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84"/>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 프로젝트 시연 영상</a:t>
            </a:r>
            <a:endParaRPr/>
          </a:p>
        </p:txBody>
      </p:sp>
      <p:sp>
        <p:nvSpPr>
          <p:cNvPr id="786" name="Google Shape;786;p84"/>
          <p:cNvSpPr/>
          <p:nvPr/>
        </p:nvSpPr>
        <p:spPr>
          <a:xfrm>
            <a:off x="1189350" y="914925"/>
            <a:ext cx="6765300" cy="387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7" name="Google Shape;787;p84" title="시연.mp4">
            <a:hlinkClick r:id="rId3"/>
          </p:cNvPr>
          <p:cNvPicPr preferRelativeResize="0"/>
          <p:nvPr/>
        </p:nvPicPr>
        <p:blipFill>
          <a:blip r:embed="rId4">
            <a:alphaModFix/>
          </a:blip>
          <a:stretch>
            <a:fillRect/>
          </a:stretch>
        </p:blipFill>
        <p:spPr>
          <a:xfrm>
            <a:off x="1552325" y="1228200"/>
            <a:ext cx="6039350" cy="324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85"/>
          <p:cNvSpPr txBox="1">
            <a:spLocks noGrp="1"/>
          </p:cNvSpPr>
          <p:nvPr>
            <p:ph type="title"/>
          </p:nvPr>
        </p:nvSpPr>
        <p:spPr>
          <a:xfrm>
            <a:off x="457350" y="35175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4. 발전 방향 - MileStone</a:t>
            </a:r>
            <a:endParaRPr/>
          </a:p>
        </p:txBody>
      </p:sp>
      <p:grpSp>
        <p:nvGrpSpPr>
          <p:cNvPr id="793" name="Google Shape;793;p85"/>
          <p:cNvGrpSpPr/>
          <p:nvPr/>
        </p:nvGrpSpPr>
        <p:grpSpPr>
          <a:xfrm>
            <a:off x="839778" y="2390137"/>
            <a:ext cx="7464107" cy="492194"/>
            <a:chOff x="1066800" y="2633500"/>
            <a:chExt cx="5486700" cy="444700"/>
          </a:xfrm>
        </p:grpSpPr>
        <p:sp>
          <p:nvSpPr>
            <p:cNvPr id="794" name="Google Shape;794;p85"/>
            <p:cNvSpPr/>
            <p:nvPr/>
          </p:nvSpPr>
          <p:spPr>
            <a:xfrm>
              <a:off x="1066800" y="2633500"/>
              <a:ext cx="1928525" cy="444700"/>
            </a:xfrm>
            <a:custGeom>
              <a:avLst/>
              <a:gdLst/>
              <a:ahLst/>
              <a:cxnLst/>
              <a:rect l="l" t="t" r="r" b="b"/>
              <a:pathLst>
                <a:path w="77141" h="17788" extrusionOk="0">
                  <a:moveTo>
                    <a:pt x="0" y="0"/>
                  </a:moveTo>
                  <a:lnTo>
                    <a:pt x="9585" y="8894"/>
                  </a:lnTo>
                  <a:lnTo>
                    <a:pt x="0" y="17788"/>
                  </a:lnTo>
                  <a:lnTo>
                    <a:pt x="67556" y="17788"/>
                  </a:lnTo>
                  <a:lnTo>
                    <a:pt x="77141" y="8894"/>
                  </a:lnTo>
                  <a:lnTo>
                    <a:pt x="67556" y="0"/>
                  </a:lnTo>
                  <a:close/>
                </a:path>
              </a:pathLst>
            </a:custGeom>
            <a:solidFill>
              <a:srgbClr val="00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2845575" y="2633500"/>
              <a:ext cx="1928850" cy="444700"/>
            </a:xfrm>
            <a:custGeom>
              <a:avLst/>
              <a:gdLst/>
              <a:ahLst/>
              <a:cxnLst/>
              <a:rect l="l" t="t" r="r" b="b"/>
              <a:pathLst>
                <a:path w="77154" h="17788" extrusionOk="0">
                  <a:moveTo>
                    <a:pt x="1" y="0"/>
                  </a:moveTo>
                  <a:lnTo>
                    <a:pt x="9597" y="8894"/>
                  </a:lnTo>
                  <a:lnTo>
                    <a:pt x="1" y="17788"/>
                  </a:lnTo>
                  <a:lnTo>
                    <a:pt x="67557" y="17788"/>
                  </a:lnTo>
                  <a:lnTo>
                    <a:pt x="77153" y="8894"/>
                  </a:lnTo>
                  <a:lnTo>
                    <a:pt x="67557" y="0"/>
                  </a:lnTo>
                  <a:close/>
                </a:path>
              </a:pathLst>
            </a:custGeom>
            <a:solidFill>
              <a:srgbClr val="00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4624675" y="2633500"/>
              <a:ext cx="1928825" cy="444700"/>
            </a:xfrm>
            <a:custGeom>
              <a:avLst/>
              <a:gdLst/>
              <a:ahLst/>
              <a:cxnLst/>
              <a:rect l="l" t="t" r="r" b="b"/>
              <a:pathLst>
                <a:path w="77153" h="17788" extrusionOk="0">
                  <a:moveTo>
                    <a:pt x="0" y="0"/>
                  </a:moveTo>
                  <a:lnTo>
                    <a:pt x="9585" y="8894"/>
                  </a:lnTo>
                  <a:lnTo>
                    <a:pt x="0" y="17788"/>
                  </a:lnTo>
                  <a:lnTo>
                    <a:pt x="67556" y="17788"/>
                  </a:lnTo>
                  <a:lnTo>
                    <a:pt x="77153" y="8894"/>
                  </a:lnTo>
                  <a:lnTo>
                    <a:pt x="67556" y="0"/>
                  </a:lnTo>
                  <a:close/>
                </a:path>
              </a:pathLst>
            </a:custGeom>
            <a:solidFill>
              <a:srgbClr val="027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85"/>
          <p:cNvGrpSpPr/>
          <p:nvPr/>
        </p:nvGrpSpPr>
        <p:grpSpPr>
          <a:xfrm>
            <a:off x="1176808" y="1498380"/>
            <a:ext cx="1948813" cy="2776953"/>
            <a:chOff x="1176808" y="1498380"/>
            <a:chExt cx="1948813" cy="2776953"/>
          </a:xfrm>
        </p:grpSpPr>
        <p:grpSp>
          <p:nvGrpSpPr>
            <p:cNvPr id="798" name="Google Shape;798;p85"/>
            <p:cNvGrpSpPr/>
            <p:nvPr/>
          </p:nvGrpSpPr>
          <p:grpSpPr>
            <a:xfrm>
              <a:off x="1176808" y="2446620"/>
              <a:ext cx="1948813" cy="1828713"/>
              <a:chOff x="1176808" y="2446620"/>
              <a:chExt cx="1948813" cy="1828713"/>
            </a:xfrm>
          </p:grpSpPr>
          <p:sp>
            <p:nvSpPr>
              <p:cNvPr id="799" name="Google Shape;799;p85"/>
              <p:cNvSpPr txBox="1"/>
              <p:nvPr/>
            </p:nvSpPr>
            <p:spPr>
              <a:xfrm>
                <a:off x="1176808" y="2446620"/>
                <a:ext cx="19485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Medium"/>
                    <a:ea typeface="Fira Sans Extra Condensed Medium"/>
                    <a:cs typeface="Fira Sans Extra Condensed Medium"/>
                    <a:sym typeface="Fira Sans Extra Condensed Medium"/>
                  </a:rPr>
                  <a:t>PROTOTYPE</a:t>
                </a: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800" name="Google Shape;800;p85"/>
              <p:cNvSpPr txBox="1"/>
              <p:nvPr/>
            </p:nvSpPr>
            <p:spPr>
              <a:xfrm>
                <a:off x="1177121" y="2961933"/>
                <a:ext cx="1948500" cy="1313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200">
                    <a:latin typeface="Do Hyeon"/>
                    <a:ea typeface="Do Hyeon"/>
                    <a:cs typeface="Do Hyeon"/>
                    <a:sym typeface="Do Hyeon"/>
                  </a:rPr>
                  <a:t>잘 도착했지롱의 </a:t>
                </a:r>
                <a:endParaRPr sz="1200">
                  <a:latin typeface="Do Hyeon"/>
                  <a:ea typeface="Do Hyeon"/>
                  <a:cs typeface="Do Hyeon"/>
                  <a:sym typeface="Do Hyeon"/>
                </a:endParaRPr>
              </a:p>
              <a:p>
                <a:pPr marL="0" lvl="0" indent="0" algn="ctr" rtl="0">
                  <a:lnSpc>
                    <a:spcPct val="150000"/>
                  </a:lnSpc>
                  <a:spcBef>
                    <a:spcPts val="0"/>
                  </a:spcBef>
                  <a:spcAft>
                    <a:spcPts val="0"/>
                  </a:spcAft>
                  <a:buNone/>
                </a:pPr>
                <a:r>
                  <a:rPr lang="en-GB" b="1">
                    <a:solidFill>
                      <a:srgbClr val="38761D"/>
                    </a:solidFill>
                    <a:latin typeface="Do Hyeon"/>
                    <a:ea typeface="Do Hyeon"/>
                    <a:cs typeface="Do Hyeon"/>
                    <a:sym typeface="Do Hyeon"/>
                  </a:rPr>
                  <a:t>프로토타입</a:t>
                </a:r>
                <a:r>
                  <a:rPr lang="en-GB" sz="1200" b="1">
                    <a:solidFill>
                      <a:srgbClr val="38761D"/>
                    </a:solidFill>
                    <a:latin typeface="Do Hyeon"/>
                    <a:ea typeface="Do Hyeon"/>
                    <a:cs typeface="Do Hyeon"/>
                    <a:sym typeface="Do Hyeon"/>
                  </a:rPr>
                  <a:t> </a:t>
                </a:r>
                <a:endParaRPr sz="1200" b="1">
                  <a:solidFill>
                    <a:srgbClr val="38761D"/>
                  </a:solidFill>
                  <a:latin typeface="Do Hyeon"/>
                  <a:ea typeface="Do Hyeon"/>
                  <a:cs typeface="Do Hyeon"/>
                  <a:sym typeface="Do Hyeon"/>
                </a:endParaRPr>
              </a:p>
              <a:p>
                <a:pPr marL="0" lvl="0" indent="0" algn="ctr" rtl="0">
                  <a:lnSpc>
                    <a:spcPct val="150000"/>
                  </a:lnSpc>
                  <a:spcBef>
                    <a:spcPts val="0"/>
                  </a:spcBef>
                  <a:spcAft>
                    <a:spcPts val="0"/>
                  </a:spcAft>
                  <a:buNone/>
                </a:pPr>
                <a:endParaRPr sz="1200">
                  <a:latin typeface="Fira Sans"/>
                  <a:ea typeface="Fira Sans"/>
                  <a:cs typeface="Fira Sans"/>
                  <a:sym typeface="Fira Sans"/>
                </a:endParaRPr>
              </a:p>
            </p:txBody>
          </p:sp>
        </p:grpSp>
        <p:grpSp>
          <p:nvGrpSpPr>
            <p:cNvPr id="801" name="Google Shape;801;p85"/>
            <p:cNvGrpSpPr/>
            <p:nvPr/>
          </p:nvGrpSpPr>
          <p:grpSpPr>
            <a:xfrm>
              <a:off x="1695460" y="1498380"/>
              <a:ext cx="911100" cy="930219"/>
              <a:chOff x="1695460" y="1498380"/>
              <a:chExt cx="911100" cy="930219"/>
            </a:xfrm>
          </p:grpSpPr>
          <p:cxnSp>
            <p:nvCxnSpPr>
              <p:cNvPr id="802" name="Google Shape;802;p85"/>
              <p:cNvCxnSpPr/>
              <p:nvPr/>
            </p:nvCxnSpPr>
            <p:spPr>
              <a:xfrm>
                <a:off x="2151079" y="2223099"/>
                <a:ext cx="0" cy="205500"/>
              </a:xfrm>
              <a:prstGeom prst="straightConnector1">
                <a:avLst/>
              </a:prstGeom>
              <a:noFill/>
              <a:ln w="9525" cap="flat" cmpd="sng">
                <a:solidFill>
                  <a:srgbClr val="00AEC0"/>
                </a:solidFill>
                <a:prstDash val="solid"/>
                <a:round/>
                <a:headEnd type="oval" w="med" len="med"/>
                <a:tailEnd type="none" w="med" len="med"/>
              </a:ln>
            </p:spPr>
          </p:cxnSp>
          <p:sp>
            <p:nvSpPr>
              <p:cNvPr id="803" name="Google Shape;803;p85"/>
              <p:cNvSpPr txBox="1"/>
              <p:nvPr/>
            </p:nvSpPr>
            <p:spPr>
              <a:xfrm>
                <a:off x="1695460" y="1876650"/>
                <a:ext cx="911100" cy="2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0AEC0"/>
                    </a:solidFill>
                    <a:latin typeface="Fira Sans Extra Condensed Medium"/>
                    <a:ea typeface="Fira Sans Extra Condensed Medium"/>
                    <a:cs typeface="Fira Sans Extra Condensed Medium"/>
                    <a:sym typeface="Fira Sans Extra Condensed Medium"/>
                  </a:rPr>
                  <a:t>2023.07</a:t>
                </a:r>
                <a:endParaRPr sz="1600">
                  <a:solidFill>
                    <a:srgbClr val="00AEC0"/>
                  </a:solidFill>
                  <a:latin typeface="Fira Sans Extra Condensed Medium"/>
                  <a:ea typeface="Fira Sans Extra Condensed Medium"/>
                  <a:cs typeface="Fira Sans Extra Condensed Medium"/>
                  <a:sym typeface="Fira Sans Extra Condensed Medium"/>
                </a:endParaRPr>
              </a:p>
            </p:txBody>
          </p:sp>
          <p:sp>
            <p:nvSpPr>
              <p:cNvPr id="804" name="Google Shape;804;p85"/>
              <p:cNvSpPr/>
              <p:nvPr/>
            </p:nvSpPr>
            <p:spPr>
              <a:xfrm>
                <a:off x="1980910" y="1498380"/>
                <a:ext cx="340168" cy="340168"/>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00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 name="Google Shape;805;p85"/>
              <p:cNvSpPr/>
              <p:nvPr/>
            </p:nvSpPr>
            <p:spPr>
              <a:xfrm>
                <a:off x="2041393" y="1558863"/>
                <a:ext cx="219257" cy="219257"/>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00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 name="Google Shape;806;p85"/>
              <p:cNvSpPr/>
              <p:nvPr/>
            </p:nvSpPr>
            <p:spPr>
              <a:xfrm>
                <a:off x="2075735" y="1598715"/>
                <a:ext cx="145062" cy="139517"/>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00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07" name="Google Shape;807;p85"/>
          <p:cNvGrpSpPr/>
          <p:nvPr/>
        </p:nvGrpSpPr>
        <p:grpSpPr>
          <a:xfrm>
            <a:off x="3597704" y="1498380"/>
            <a:ext cx="1948656" cy="2776953"/>
            <a:chOff x="3597704" y="1498380"/>
            <a:chExt cx="1948656" cy="2776953"/>
          </a:xfrm>
        </p:grpSpPr>
        <p:grpSp>
          <p:nvGrpSpPr>
            <p:cNvPr id="808" name="Google Shape;808;p85"/>
            <p:cNvGrpSpPr/>
            <p:nvPr/>
          </p:nvGrpSpPr>
          <p:grpSpPr>
            <a:xfrm>
              <a:off x="3597704" y="2446620"/>
              <a:ext cx="1948656" cy="1828713"/>
              <a:chOff x="3597704" y="2446620"/>
              <a:chExt cx="1948656" cy="1828713"/>
            </a:xfrm>
          </p:grpSpPr>
          <p:sp>
            <p:nvSpPr>
              <p:cNvPr id="809" name="Google Shape;809;p85"/>
              <p:cNvSpPr txBox="1"/>
              <p:nvPr/>
            </p:nvSpPr>
            <p:spPr>
              <a:xfrm>
                <a:off x="3597704" y="2446620"/>
                <a:ext cx="19485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Medium"/>
                    <a:ea typeface="Fira Sans Extra Condensed Medium"/>
                    <a:cs typeface="Fira Sans Extra Condensed Medium"/>
                    <a:sym typeface="Fira Sans Extra Condensed Medium"/>
                  </a:rPr>
                  <a:t>WEB &amp; APP</a:t>
                </a: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810" name="Google Shape;810;p85"/>
              <p:cNvSpPr txBox="1"/>
              <p:nvPr/>
            </p:nvSpPr>
            <p:spPr>
              <a:xfrm>
                <a:off x="3597861" y="2961933"/>
                <a:ext cx="1948500" cy="1313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200">
                    <a:latin typeface="Do Hyeon"/>
                    <a:ea typeface="Do Hyeon"/>
                    <a:cs typeface="Do Hyeon"/>
                    <a:sym typeface="Do Hyeon"/>
                  </a:rPr>
                  <a:t>잘 도착했지롱의</a:t>
                </a:r>
                <a:endParaRPr sz="1200">
                  <a:latin typeface="Do Hyeon"/>
                  <a:ea typeface="Do Hyeon"/>
                  <a:cs typeface="Do Hyeon"/>
                  <a:sym typeface="Do Hyeon"/>
                </a:endParaRPr>
              </a:p>
              <a:p>
                <a:pPr marL="0" lvl="0" indent="0" algn="ctr" rtl="0">
                  <a:lnSpc>
                    <a:spcPct val="150000"/>
                  </a:lnSpc>
                  <a:spcBef>
                    <a:spcPts val="0"/>
                  </a:spcBef>
                  <a:spcAft>
                    <a:spcPts val="0"/>
                  </a:spcAft>
                  <a:buNone/>
                </a:pPr>
                <a:r>
                  <a:rPr lang="en-GB" b="1">
                    <a:solidFill>
                      <a:srgbClr val="38761D"/>
                    </a:solidFill>
                    <a:latin typeface="Do Hyeon"/>
                    <a:ea typeface="Do Hyeon"/>
                    <a:cs typeface="Do Hyeon"/>
                    <a:sym typeface="Do Hyeon"/>
                  </a:rPr>
                  <a:t>웹 페이지와 APP 배포</a:t>
                </a:r>
                <a:endParaRPr b="1">
                  <a:solidFill>
                    <a:srgbClr val="38761D"/>
                  </a:solidFill>
                  <a:latin typeface="Do Hyeon"/>
                  <a:ea typeface="Do Hyeon"/>
                  <a:cs typeface="Do Hyeon"/>
                  <a:sym typeface="Do Hyeon"/>
                </a:endParaRPr>
              </a:p>
              <a:p>
                <a:pPr marL="0" lvl="0" indent="0" algn="ctr" rtl="0">
                  <a:lnSpc>
                    <a:spcPct val="150000"/>
                  </a:lnSpc>
                  <a:spcBef>
                    <a:spcPts val="0"/>
                  </a:spcBef>
                  <a:spcAft>
                    <a:spcPts val="0"/>
                  </a:spcAft>
                  <a:buNone/>
                </a:pPr>
                <a:endParaRPr sz="1200">
                  <a:latin typeface="Fira Sans"/>
                  <a:ea typeface="Fira Sans"/>
                  <a:cs typeface="Fira Sans"/>
                  <a:sym typeface="Fira Sans"/>
                </a:endParaRPr>
              </a:p>
              <a:p>
                <a:pPr marL="0" lvl="0" indent="0" algn="ctr" rtl="0">
                  <a:lnSpc>
                    <a:spcPct val="150000"/>
                  </a:lnSpc>
                  <a:spcBef>
                    <a:spcPts val="0"/>
                  </a:spcBef>
                  <a:spcAft>
                    <a:spcPts val="0"/>
                  </a:spcAft>
                  <a:buNone/>
                </a:pPr>
                <a:endParaRPr sz="1200">
                  <a:latin typeface="Fira Sans"/>
                  <a:ea typeface="Fira Sans"/>
                  <a:cs typeface="Fira Sans"/>
                  <a:sym typeface="Fira Sans"/>
                </a:endParaRPr>
              </a:p>
            </p:txBody>
          </p:sp>
        </p:grpSp>
        <p:grpSp>
          <p:nvGrpSpPr>
            <p:cNvPr id="811" name="Google Shape;811;p85"/>
            <p:cNvGrpSpPr/>
            <p:nvPr/>
          </p:nvGrpSpPr>
          <p:grpSpPr>
            <a:xfrm>
              <a:off x="4116356" y="1498380"/>
              <a:ext cx="911100" cy="930219"/>
              <a:chOff x="4116356" y="1498380"/>
              <a:chExt cx="911100" cy="930219"/>
            </a:xfrm>
          </p:grpSpPr>
          <p:cxnSp>
            <p:nvCxnSpPr>
              <p:cNvPr id="812" name="Google Shape;812;p85"/>
              <p:cNvCxnSpPr/>
              <p:nvPr/>
            </p:nvCxnSpPr>
            <p:spPr>
              <a:xfrm>
                <a:off x="4572001" y="2223099"/>
                <a:ext cx="0" cy="205500"/>
              </a:xfrm>
              <a:prstGeom prst="straightConnector1">
                <a:avLst/>
              </a:prstGeom>
              <a:noFill/>
              <a:ln w="9525" cap="flat" cmpd="sng">
                <a:solidFill>
                  <a:srgbClr val="00A3A3"/>
                </a:solidFill>
                <a:prstDash val="solid"/>
                <a:round/>
                <a:headEnd type="oval" w="med" len="med"/>
                <a:tailEnd type="none" w="med" len="med"/>
              </a:ln>
            </p:spPr>
          </p:cxnSp>
          <p:sp>
            <p:nvSpPr>
              <p:cNvPr id="813" name="Google Shape;813;p85"/>
              <p:cNvSpPr txBox="1"/>
              <p:nvPr/>
            </p:nvSpPr>
            <p:spPr>
              <a:xfrm>
                <a:off x="4116356" y="1876650"/>
                <a:ext cx="911100" cy="2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0A3A3"/>
                    </a:solidFill>
                    <a:latin typeface="Fira Sans Extra Condensed Medium"/>
                    <a:ea typeface="Fira Sans Extra Condensed Medium"/>
                    <a:cs typeface="Fira Sans Extra Condensed Medium"/>
                    <a:sym typeface="Fira Sans Extra Condensed Medium"/>
                  </a:rPr>
                  <a:t>2023.09</a:t>
                </a:r>
                <a:endParaRPr sz="1600">
                  <a:solidFill>
                    <a:srgbClr val="00A3A3"/>
                  </a:solidFill>
                  <a:latin typeface="Fira Sans Extra Condensed Medium"/>
                  <a:ea typeface="Fira Sans Extra Condensed Medium"/>
                  <a:cs typeface="Fira Sans Extra Condensed Medium"/>
                  <a:sym typeface="Fira Sans Extra Condensed Medium"/>
                </a:endParaRPr>
              </a:p>
            </p:txBody>
          </p:sp>
          <p:grpSp>
            <p:nvGrpSpPr>
              <p:cNvPr id="814" name="Google Shape;814;p85"/>
              <p:cNvGrpSpPr/>
              <p:nvPr/>
            </p:nvGrpSpPr>
            <p:grpSpPr>
              <a:xfrm>
                <a:off x="4395217" y="1498380"/>
                <a:ext cx="351610" cy="340168"/>
                <a:chOff x="3270550" y="832575"/>
                <a:chExt cx="499375" cy="483125"/>
              </a:xfrm>
            </p:grpSpPr>
            <p:sp>
              <p:nvSpPr>
                <p:cNvPr id="815" name="Google Shape;815;p85"/>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00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 name="Google Shape;816;p85"/>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00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 name="Google Shape;817;p85"/>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00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818" name="Google Shape;818;p85"/>
          <p:cNvGrpSpPr/>
          <p:nvPr/>
        </p:nvGrpSpPr>
        <p:grpSpPr>
          <a:xfrm>
            <a:off x="6018601" y="1498372"/>
            <a:ext cx="1948500" cy="2776961"/>
            <a:chOff x="6018601" y="1498372"/>
            <a:chExt cx="1948500" cy="2776961"/>
          </a:xfrm>
        </p:grpSpPr>
        <p:grpSp>
          <p:nvGrpSpPr>
            <p:cNvPr id="819" name="Google Shape;819;p85"/>
            <p:cNvGrpSpPr/>
            <p:nvPr/>
          </p:nvGrpSpPr>
          <p:grpSpPr>
            <a:xfrm>
              <a:off x="6018601" y="2446620"/>
              <a:ext cx="1948500" cy="1828713"/>
              <a:chOff x="6018601" y="2446620"/>
              <a:chExt cx="1948500" cy="1828713"/>
            </a:xfrm>
          </p:grpSpPr>
          <p:sp>
            <p:nvSpPr>
              <p:cNvPr id="820" name="Google Shape;820;p85"/>
              <p:cNvSpPr txBox="1"/>
              <p:nvPr/>
            </p:nvSpPr>
            <p:spPr>
              <a:xfrm>
                <a:off x="6018601" y="2446620"/>
                <a:ext cx="19485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Medium"/>
                    <a:ea typeface="Fira Sans Extra Condensed Medium"/>
                    <a:cs typeface="Fira Sans Extra Condensed Medium"/>
                    <a:sym typeface="Fira Sans Extra Condensed Medium"/>
                  </a:rPr>
                  <a:t>BUSINESS</a:t>
                </a: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821" name="Google Shape;821;p85"/>
              <p:cNvSpPr txBox="1"/>
              <p:nvPr/>
            </p:nvSpPr>
            <p:spPr>
              <a:xfrm>
                <a:off x="6018601" y="2961933"/>
                <a:ext cx="1948500" cy="1313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200">
                    <a:latin typeface="Do Hyeon"/>
                    <a:ea typeface="Do Hyeon"/>
                    <a:cs typeface="Do Hyeon"/>
                    <a:sym typeface="Do Hyeon"/>
                  </a:rPr>
                  <a:t>잘 도착했지롱의 </a:t>
                </a:r>
                <a:endParaRPr sz="1200">
                  <a:latin typeface="Do Hyeon"/>
                  <a:ea typeface="Do Hyeon"/>
                  <a:cs typeface="Do Hyeon"/>
                  <a:sym typeface="Do Hyeon"/>
                </a:endParaRPr>
              </a:p>
              <a:p>
                <a:pPr marL="0" lvl="0" indent="0" algn="ctr" rtl="0">
                  <a:lnSpc>
                    <a:spcPct val="150000"/>
                  </a:lnSpc>
                  <a:spcBef>
                    <a:spcPts val="0"/>
                  </a:spcBef>
                  <a:spcAft>
                    <a:spcPts val="0"/>
                  </a:spcAft>
                  <a:buNone/>
                </a:pPr>
                <a:r>
                  <a:rPr lang="en-GB" b="1">
                    <a:solidFill>
                      <a:srgbClr val="38761D"/>
                    </a:solidFill>
                    <a:latin typeface="Do Hyeon"/>
                    <a:ea typeface="Do Hyeon"/>
                    <a:cs typeface="Do Hyeon"/>
                    <a:sym typeface="Do Hyeon"/>
                  </a:rPr>
                  <a:t>수익 창출</a:t>
                </a:r>
                <a:endParaRPr b="1">
                  <a:solidFill>
                    <a:srgbClr val="38761D"/>
                  </a:solidFill>
                  <a:latin typeface="Do Hyeon"/>
                  <a:ea typeface="Do Hyeon"/>
                  <a:cs typeface="Do Hyeon"/>
                  <a:sym typeface="Do Hyeon"/>
                </a:endParaRPr>
              </a:p>
            </p:txBody>
          </p:sp>
        </p:grpSp>
        <p:grpSp>
          <p:nvGrpSpPr>
            <p:cNvPr id="822" name="Google Shape;822;p85"/>
            <p:cNvGrpSpPr/>
            <p:nvPr/>
          </p:nvGrpSpPr>
          <p:grpSpPr>
            <a:xfrm>
              <a:off x="6537175" y="1498372"/>
              <a:ext cx="911100" cy="930227"/>
              <a:chOff x="6537175" y="1498372"/>
              <a:chExt cx="911100" cy="930227"/>
            </a:xfrm>
          </p:grpSpPr>
          <p:cxnSp>
            <p:nvCxnSpPr>
              <p:cNvPr id="823" name="Google Shape;823;p85"/>
              <p:cNvCxnSpPr/>
              <p:nvPr/>
            </p:nvCxnSpPr>
            <p:spPr>
              <a:xfrm>
                <a:off x="6992794" y="2223099"/>
                <a:ext cx="0" cy="205500"/>
              </a:xfrm>
              <a:prstGeom prst="straightConnector1">
                <a:avLst/>
              </a:prstGeom>
              <a:noFill/>
              <a:ln w="9525" cap="flat" cmpd="sng">
                <a:solidFill>
                  <a:srgbClr val="027488"/>
                </a:solidFill>
                <a:prstDash val="solid"/>
                <a:round/>
                <a:headEnd type="oval" w="med" len="med"/>
                <a:tailEnd type="none" w="med" len="med"/>
              </a:ln>
            </p:spPr>
          </p:cxnSp>
          <p:sp>
            <p:nvSpPr>
              <p:cNvPr id="824" name="Google Shape;824;p85"/>
              <p:cNvSpPr txBox="1"/>
              <p:nvPr/>
            </p:nvSpPr>
            <p:spPr>
              <a:xfrm>
                <a:off x="6537175" y="1876650"/>
                <a:ext cx="911100" cy="2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27488"/>
                    </a:solidFill>
                    <a:latin typeface="Fira Sans Extra Condensed Medium"/>
                    <a:ea typeface="Fira Sans Extra Condensed Medium"/>
                    <a:cs typeface="Fira Sans Extra Condensed Medium"/>
                    <a:sym typeface="Fira Sans Extra Condensed Medium"/>
                  </a:rPr>
                  <a:t>2024.01</a:t>
                </a:r>
                <a:endParaRPr sz="1600">
                  <a:solidFill>
                    <a:srgbClr val="027488"/>
                  </a:solidFill>
                  <a:latin typeface="Fira Sans Extra Condensed Medium"/>
                  <a:ea typeface="Fira Sans Extra Condensed Medium"/>
                  <a:cs typeface="Fira Sans Extra Condensed Medium"/>
                  <a:sym typeface="Fira Sans Extra Condensed Medium"/>
                </a:endParaRPr>
              </a:p>
            </p:txBody>
          </p:sp>
          <p:sp>
            <p:nvSpPr>
              <p:cNvPr id="825" name="Google Shape;825;p85"/>
              <p:cNvSpPr/>
              <p:nvPr/>
            </p:nvSpPr>
            <p:spPr>
              <a:xfrm>
                <a:off x="6820966" y="1498372"/>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027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86"/>
          <p:cNvSpPr txBox="1">
            <a:spLocks noGrp="1"/>
          </p:cNvSpPr>
          <p:nvPr>
            <p:ph type="title"/>
          </p:nvPr>
        </p:nvSpPr>
        <p:spPr>
          <a:xfrm>
            <a:off x="457350" y="19935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4. 발전 방향 - APP 예시</a:t>
            </a:r>
            <a:endParaRPr/>
          </a:p>
        </p:txBody>
      </p:sp>
      <p:pic>
        <p:nvPicPr>
          <p:cNvPr id="831" name="Google Shape;831;p86"/>
          <p:cNvPicPr preferRelativeResize="0"/>
          <p:nvPr/>
        </p:nvPicPr>
        <p:blipFill>
          <a:blip r:embed="rId3">
            <a:alphaModFix/>
          </a:blip>
          <a:stretch>
            <a:fillRect/>
          </a:stretch>
        </p:blipFill>
        <p:spPr>
          <a:xfrm>
            <a:off x="703775" y="1029900"/>
            <a:ext cx="2221685" cy="3854400"/>
          </a:xfrm>
          <a:prstGeom prst="rect">
            <a:avLst/>
          </a:prstGeom>
          <a:noFill/>
          <a:ln>
            <a:noFill/>
          </a:ln>
        </p:spPr>
      </p:pic>
      <p:pic>
        <p:nvPicPr>
          <p:cNvPr id="832" name="Google Shape;832;p86"/>
          <p:cNvPicPr preferRelativeResize="0"/>
          <p:nvPr/>
        </p:nvPicPr>
        <p:blipFill>
          <a:blip r:embed="rId4">
            <a:alphaModFix/>
          </a:blip>
          <a:stretch>
            <a:fillRect/>
          </a:stretch>
        </p:blipFill>
        <p:spPr>
          <a:xfrm>
            <a:off x="1989176" y="2887125"/>
            <a:ext cx="353574" cy="353574"/>
          </a:xfrm>
          <a:prstGeom prst="rect">
            <a:avLst/>
          </a:prstGeom>
          <a:noFill/>
          <a:ln>
            <a:noFill/>
          </a:ln>
        </p:spPr>
      </p:pic>
      <p:pic>
        <p:nvPicPr>
          <p:cNvPr id="833" name="Google Shape;833;p86"/>
          <p:cNvPicPr preferRelativeResize="0"/>
          <p:nvPr/>
        </p:nvPicPr>
        <p:blipFill>
          <a:blip r:embed="rId5">
            <a:alphaModFix/>
          </a:blip>
          <a:stretch>
            <a:fillRect/>
          </a:stretch>
        </p:blipFill>
        <p:spPr>
          <a:xfrm>
            <a:off x="3436135" y="1060500"/>
            <a:ext cx="2233265" cy="3854401"/>
          </a:xfrm>
          <a:prstGeom prst="rect">
            <a:avLst/>
          </a:prstGeom>
          <a:noFill/>
          <a:ln>
            <a:noFill/>
          </a:ln>
        </p:spPr>
      </p:pic>
      <p:pic>
        <p:nvPicPr>
          <p:cNvPr id="834" name="Google Shape;834;p86"/>
          <p:cNvPicPr preferRelativeResize="0"/>
          <p:nvPr/>
        </p:nvPicPr>
        <p:blipFill>
          <a:blip r:embed="rId6">
            <a:alphaModFix/>
          </a:blip>
          <a:stretch>
            <a:fillRect/>
          </a:stretch>
        </p:blipFill>
        <p:spPr>
          <a:xfrm>
            <a:off x="6198776" y="1060500"/>
            <a:ext cx="2238621" cy="3854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87"/>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4. 자체 평가 의견</a:t>
            </a:r>
            <a:endParaRPr/>
          </a:p>
        </p:txBody>
      </p:sp>
      <p:sp>
        <p:nvSpPr>
          <p:cNvPr id="840" name="Google Shape;840;p87"/>
          <p:cNvSpPr/>
          <p:nvPr/>
        </p:nvSpPr>
        <p:spPr>
          <a:xfrm>
            <a:off x="700642" y="740308"/>
            <a:ext cx="93797" cy="9348"/>
          </a:xfrm>
          <a:custGeom>
            <a:avLst/>
            <a:gdLst/>
            <a:ahLst/>
            <a:cxnLst/>
            <a:rect l="l" t="t" r="r" b="b"/>
            <a:pathLst>
              <a:path w="3256" h="309" extrusionOk="0">
                <a:moveTo>
                  <a:pt x="0" y="0"/>
                </a:moveTo>
                <a:lnTo>
                  <a:pt x="0" y="0"/>
                </a:lnTo>
                <a:lnTo>
                  <a:pt x="3255" y="309"/>
                </a:lnTo>
                <a:lnTo>
                  <a:pt x="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7"/>
          <p:cNvSpPr/>
          <p:nvPr/>
        </p:nvSpPr>
        <p:spPr>
          <a:xfrm>
            <a:off x="794406" y="749626"/>
            <a:ext cx="58681" cy="81077"/>
          </a:xfrm>
          <a:custGeom>
            <a:avLst/>
            <a:gdLst/>
            <a:ahLst/>
            <a:cxnLst/>
            <a:rect l="l" t="t" r="r" b="b"/>
            <a:pathLst>
              <a:path w="2037" h="2680" extrusionOk="0">
                <a:moveTo>
                  <a:pt x="0" y="1"/>
                </a:moveTo>
                <a:lnTo>
                  <a:pt x="416" y="550"/>
                </a:lnTo>
                <a:lnTo>
                  <a:pt x="2036" y="2680"/>
                </a:lnTo>
                <a:lnTo>
                  <a:pt x="0"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7"/>
          <p:cNvSpPr txBox="1"/>
          <p:nvPr/>
        </p:nvSpPr>
        <p:spPr>
          <a:xfrm>
            <a:off x="6113975" y="1078400"/>
            <a:ext cx="1196100" cy="40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a:solidFill>
                  <a:srgbClr val="5F7D95"/>
                </a:solidFill>
                <a:latin typeface="Fira Sans Extra Condensed"/>
                <a:ea typeface="Fira Sans Extra Condensed"/>
                <a:cs typeface="Fira Sans Extra Condensed"/>
                <a:sym typeface="Fira Sans Extra Condensed"/>
              </a:rPr>
              <a:t>양진모</a:t>
            </a:r>
            <a:endParaRPr sz="2400" b="1">
              <a:solidFill>
                <a:srgbClr val="5F7D95"/>
              </a:solidFill>
              <a:latin typeface="Fira Sans Extra Condensed"/>
              <a:ea typeface="Fira Sans Extra Condensed"/>
              <a:cs typeface="Fira Sans Extra Condensed"/>
              <a:sym typeface="Fira Sans Extra Condensed"/>
            </a:endParaRPr>
          </a:p>
        </p:txBody>
      </p:sp>
      <p:sp>
        <p:nvSpPr>
          <p:cNvPr id="843" name="Google Shape;843;p87"/>
          <p:cNvSpPr txBox="1"/>
          <p:nvPr/>
        </p:nvSpPr>
        <p:spPr>
          <a:xfrm>
            <a:off x="1364092" y="1154600"/>
            <a:ext cx="1413600" cy="40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400" b="1">
                <a:solidFill>
                  <a:srgbClr val="435D74"/>
                </a:solidFill>
                <a:latin typeface="Fira Sans Extra Condensed"/>
                <a:ea typeface="Fira Sans Extra Condensed"/>
                <a:cs typeface="Fira Sans Extra Condensed"/>
                <a:sym typeface="Fira Sans Extra Condensed"/>
              </a:rPr>
              <a:t>김은혜</a:t>
            </a:r>
            <a:endParaRPr sz="2400" b="1">
              <a:solidFill>
                <a:srgbClr val="435D74"/>
              </a:solidFill>
              <a:latin typeface="Fira Sans Extra Condensed"/>
              <a:ea typeface="Fira Sans Extra Condensed"/>
              <a:cs typeface="Fira Sans Extra Condensed"/>
              <a:sym typeface="Fira Sans Extra Condensed"/>
            </a:endParaRPr>
          </a:p>
        </p:txBody>
      </p:sp>
      <p:cxnSp>
        <p:nvCxnSpPr>
          <p:cNvPr id="844" name="Google Shape;844;p87"/>
          <p:cNvCxnSpPr/>
          <p:nvPr/>
        </p:nvCxnSpPr>
        <p:spPr>
          <a:xfrm>
            <a:off x="4423275" y="8570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845" name="Google Shape;845;p87"/>
          <p:cNvPicPr preferRelativeResize="0"/>
          <p:nvPr/>
        </p:nvPicPr>
        <p:blipFill>
          <a:blip r:embed="rId3">
            <a:alphaModFix/>
          </a:blip>
          <a:stretch>
            <a:fillRect/>
          </a:stretch>
        </p:blipFill>
        <p:spPr>
          <a:xfrm>
            <a:off x="3253025" y="997900"/>
            <a:ext cx="1096275" cy="1096275"/>
          </a:xfrm>
          <a:prstGeom prst="rect">
            <a:avLst/>
          </a:prstGeom>
          <a:noFill/>
          <a:ln>
            <a:noFill/>
          </a:ln>
        </p:spPr>
      </p:pic>
      <p:pic>
        <p:nvPicPr>
          <p:cNvPr id="846" name="Google Shape;846;p87"/>
          <p:cNvPicPr preferRelativeResize="0"/>
          <p:nvPr/>
        </p:nvPicPr>
        <p:blipFill>
          <a:blip r:embed="rId4">
            <a:alphaModFix/>
          </a:blip>
          <a:stretch>
            <a:fillRect/>
          </a:stretch>
        </p:blipFill>
        <p:spPr>
          <a:xfrm>
            <a:off x="4615625" y="1074100"/>
            <a:ext cx="1096275" cy="1096275"/>
          </a:xfrm>
          <a:prstGeom prst="rect">
            <a:avLst/>
          </a:prstGeom>
          <a:noFill/>
          <a:ln>
            <a:noFill/>
          </a:ln>
        </p:spPr>
      </p:pic>
      <p:sp>
        <p:nvSpPr>
          <p:cNvPr id="847" name="Google Shape;847;p87"/>
          <p:cNvSpPr txBox="1"/>
          <p:nvPr/>
        </p:nvSpPr>
        <p:spPr>
          <a:xfrm>
            <a:off x="217075" y="1654250"/>
            <a:ext cx="3467700" cy="304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rgbClr val="272727"/>
                </a:solidFill>
                <a:latin typeface="Do Hyeon"/>
                <a:ea typeface="Do Hyeon"/>
                <a:cs typeface="Do Hyeon"/>
                <a:sym typeface="Do Hyeon"/>
              </a:rPr>
              <a:t>전반적인 프로젝트 결과에 만족하지만,</a:t>
            </a:r>
            <a:endParaRPr sz="1200">
              <a:solidFill>
                <a:srgbClr val="272727"/>
              </a:solidFill>
              <a:latin typeface="Do Hyeon"/>
              <a:ea typeface="Do Hyeon"/>
              <a:cs typeface="Do Hyeon"/>
              <a:sym typeface="Do Hyeon"/>
            </a:endParaRPr>
          </a:p>
          <a:p>
            <a:pPr marL="0" lvl="0" indent="0" algn="l" rtl="0">
              <a:lnSpc>
                <a:spcPct val="100000"/>
              </a:lnSpc>
              <a:spcBef>
                <a:spcPts val="1600"/>
              </a:spcBef>
              <a:spcAft>
                <a:spcPts val="0"/>
              </a:spcAft>
              <a:buNone/>
            </a:pPr>
            <a:r>
              <a:rPr lang="en-GB" sz="1200">
                <a:solidFill>
                  <a:srgbClr val="272727"/>
                </a:solidFill>
                <a:latin typeface="Do Hyeon"/>
                <a:ea typeface="Do Hyeon"/>
                <a:cs typeface="Do Hyeon"/>
                <a:sym typeface="Do Hyeon"/>
              </a:rPr>
              <a:t>기회가 된다면, 머신러닝을 활용하여 훨씬 더 정확한 여행 경비 예측을 하여 프로젝트의 퀄리티를 높이고 싶다. </a:t>
            </a:r>
            <a:endParaRPr sz="1200">
              <a:solidFill>
                <a:srgbClr val="272727"/>
              </a:solidFill>
              <a:latin typeface="Do Hyeon"/>
              <a:ea typeface="Do Hyeon"/>
              <a:cs typeface="Do Hyeon"/>
              <a:sym typeface="Do Hyeon"/>
            </a:endParaRPr>
          </a:p>
          <a:p>
            <a:pPr marL="0" lvl="0" indent="0" algn="l" rtl="0">
              <a:lnSpc>
                <a:spcPct val="100000"/>
              </a:lnSpc>
              <a:spcBef>
                <a:spcPts val="1600"/>
              </a:spcBef>
              <a:spcAft>
                <a:spcPts val="0"/>
              </a:spcAft>
              <a:buNone/>
            </a:pPr>
            <a:r>
              <a:rPr lang="en-GB" sz="1200">
                <a:solidFill>
                  <a:srgbClr val="272727"/>
                </a:solidFill>
                <a:latin typeface="Do Hyeon"/>
                <a:ea typeface="Do Hyeon"/>
                <a:cs typeface="Do Hyeon"/>
                <a:sym typeface="Do Hyeon"/>
              </a:rPr>
              <a:t>아직 개인 역량이 부족하여 팀원들에게 많은 도움을 주지 못한 것에 아쉬움이 남는다. </a:t>
            </a:r>
            <a:endParaRPr sz="1200">
              <a:solidFill>
                <a:srgbClr val="272727"/>
              </a:solidFill>
              <a:latin typeface="Do Hyeon"/>
              <a:ea typeface="Do Hyeon"/>
              <a:cs typeface="Do Hyeon"/>
              <a:sym typeface="Do Hyeon"/>
            </a:endParaRPr>
          </a:p>
          <a:p>
            <a:pPr marL="0" lvl="0" indent="0" algn="l" rtl="0">
              <a:lnSpc>
                <a:spcPct val="100000"/>
              </a:lnSpc>
              <a:spcBef>
                <a:spcPts val="1600"/>
              </a:spcBef>
              <a:spcAft>
                <a:spcPts val="0"/>
              </a:spcAft>
              <a:buNone/>
            </a:pPr>
            <a:r>
              <a:rPr lang="en-GB" sz="1200">
                <a:solidFill>
                  <a:srgbClr val="272727"/>
                </a:solidFill>
                <a:latin typeface="Do Hyeon"/>
                <a:ea typeface="Do Hyeon"/>
                <a:cs typeface="Do Hyeon"/>
                <a:sym typeface="Do Hyeon"/>
              </a:rPr>
              <a:t>그러나, 공동 노력을 통한 프로젝트 경험에 있어 팀워크에 대한 이해와 기술을 익히는 계기가 되어 뜻 깊은 시간이었던 것 같다. </a:t>
            </a:r>
            <a:endParaRPr sz="1200">
              <a:solidFill>
                <a:srgbClr val="272727"/>
              </a:solidFill>
              <a:latin typeface="Do Hyeon"/>
              <a:ea typeface="Do Hyeon"/>
              <a:cs typeface="Do Hyeon"/>
              <a:sym typeface="Do Hyeon"/>
            </a:endParaRPr>
          </a:p>
          <a:p>
            <a:pPr marL="0" lvl="0" indent="0" algn="l" rtl="0">
              <a:lnSpc>
                <a:spcPct val="100000"/>
              </a:lnSpc>
              <a:spcBef>
                <a:spcPts val="1600"/>
              </a:spcBef>
              <a:spcAft>
                <a:spcPts val="1600"/>
              </a:spcAft>
              <a:buNone/>
            </a:pPr>
            <a:r>
              <a:rPr lang="en-GB" sz="1200">
                <a:solidFill>
                  <a:srgbClr val="272727"/>
                </a:solidFill>
                <a:latin typeface="Do Hyeon"/>
                <a:ea typeface="Do Hyeon"/>
                <a:cs typeface="Do Hyeon"/>
                <a:sym typeface="Do Hyeon"/>
              </a:rPr>
              <a:t>이를 통해 앞으로 끊임없이 도전하고 새로운 지식을 습득하는 성장형 전문가가 되고 싶다. </a:t>
            </a:r>
            <a:endParaRPr sz="1200">
              <a:solidFill>
                <a:srgbClr val="272727"/>
              </a:solidFill>
              <a:latin typeface="Do Hyeon"/>
              <a:ea typeface="Do Hyeon"/>
              <a:cs typeface="Do Hyeon"/>
              <a:sym typeface="Do Hyeon"/>
            </a:endParaRPr>
          </a:p>
        </p:txBody>
      </p:sp>
      <p:sp>
        <p:nvSpPr>
          <p:cNvPr id="848" name="Google Shape;848;p87"/>
          <p:cNvSpPr txBox="1"/>
          <p:nvPr/>
        </p:nvSpPr>
        <p:spPr>
          <a:xfrm>
            <a:off x="5701825" y="1729350"/>
            <a:ext cx="2839800" cy="273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rgbClr val="272727"/>
                </a:solidFill>
                <a:latin typeface="Do Hyeon"/>
                <a:ea typeface="Do Hyeon"/>
                <a:cs typeface="Do Hyeon"/>
                <a:sym typeface="Do Hyeon"/>
              </a:rPr>
              <a:t>혼자서 했다면 한 달이 지나도 완성할 수 없고, 완성했더라도 지금과 전혀 다른 결과물이 되었을 것 같다.</a:t>
            </a:r>
            <a:endParaRPr sz="1200">
              <a:solidFill>
                <a:srgbClr val="272727"/>
              </a:solidFill>
              <a:latin typeface="Do Hyeon"/>
              <a:ea typeface="Do Hyeon"/>
              <a:cs typeface="Do Hyeon"/>
              <a:sym typeface="Do Hyeon"/>
            </a:endParaRPr>
          </a:p>
          <a:p>
            <a:pPr marL="0" lvl="0" indent="0" algn="l" rtl="0">
              <a:spcBef>
                <a:spcPts val="1600"/>
              </a:spcBef>
              <a:spcAft>
                <a:spcPts val="0"/>
              </a:spcAft>
              <a:buNone/>
            </a:pPr>
            <a:r>
              <a:rPr lang="en-GB" sz="1200">
                <a:solidFill>
                  <a:srgbClr val="272727"/>
                </a:solidFill>
                <a:latin typeface="Do Hyeon"/>
                <a:ea typeface="Do Hyeon"/>
                <a:cs typeface="Do Hyeon"/>
                <a:sym typeface="Do Hyeon"/>
              </a:rPr>
              <a:t>이번 프로젝트를 통해 팀원과의 소통과 시너지를 통해 효과적이고 창의적인 아이디어를 주고 받으며 발전해나가는 것을 경험했다.</a:t>
            </a:r>
            <a:endParaRPr sz="1200">
              <a:solidFill>
                <a:srgbClr val="272727"/>
              </a:solidFill>
              <a:latin typeface="Do Hyeon"/>
              <a:ea typeface="Do Hyeon"/>
              <a:cs typeface="Do Hyeon"/>
              <a:sym typeface="Do Hyeon"/>
            </a:endParaRPr>
          </a:p>
          <a:p>
            <a:pPr marL="0" lvl="0" indent="0" algn="l" rtl="0">
              <a:spcBef>
                <a:spcPts val="1600"/>
              </a:spcBef>
              <a:spcAft>
                <a:spcPts val="1600"/>
              </a:spcAft>
              <a:buNone/>
            </a:pPr>
            <a:r>
              <a:rPr lang="en-GB" sz="1200">
                <a:solidFill>
                  <a:srgbClr val="272727"/>
                </a:solidFill>
                <a:latin typeface="Do Hyeon"/>
                <a:ea typeface="Do Hyeon"/>
                <a:cs typeface="Do Hyeon"/>
                <a:sym typeface="Do Hyeon"/>
              </a:rPr>
              <a:t>결국 기능적으로 하나의 완성된 결과물이 나왔고 잠 줄여가면서 코딩 친 보람은 있었지만, 아무리 생각해도 디자인 쪽은 전혀 감이 없어서 다음에는 다른 부분을 맡아보고 싶다.</a:t>
            </a:r>
            <a:endParaRPr sz="1200">
              <a:solidFill>
                <a:srgbClr val="272727"/>
              </a:solidFill>
              <a:latin typeface="Do Hyeon"/>
              <a:ea typeface="Do Hyeon"/>
              <a:cs typeface="Do Hyeon"/>
              <a:sym typeface="Do Hyeo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88"/>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4. 자체 평가 의견</a:t>
            </a:r>
            <a:endParaRPr/>
          </a:p>
        </p:txBody>
      </p:sp>
      <p:sp>
        <p:nvSpPr>
          <p:cNvPr id="854" name="Google Shape;854;p88"/>
          <p:cNvSpPr/>
          <p:nvPr/>
        </p:nvSpPr>
        <p:spPr>
          <a:xfrm>
            <a:off x="700642" y="740308"/>
            <a:ext cx="93797" cy="9348"/>
          </a:xfrm>
          <a:custGeom>
            <a:avLst/>
            <a:gdLst/>
            <a:ahLst/>
            <a:cxnLst/>
            <a:rect l="l" t="t" r="r" b="b"/>
            <a:pathLst>
              <a:path w="3256" h="309" extrusionOk="0">
                <a:moveTo>
                  <a:pt x="0" y="0"/>
                </a:moveTo>
                <a:lnTo>
                  <a:pt x="0" y="0"/>
                </a:lnTo>
                <a:lnTo>
                  <a:pt x="3255" y="309"/>
                </a:lnTo>
                <a:lnTo>
                  <a:pt x="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8"/>
          <p:cNvSpPr/>
          <p:nvPr/>
        </p:nvSpPr>
        <p:spPr>
          <a:xfrm>
            <a:off x="794406" y="749626"/>
            <a:ext cx="58681" cy="81077"/>
          </a:xfrm>
          <a:custGeom>
            <a:avLst/>
            <a:gdLst/>
            <a:ahLst/>
            <a:cxnLst/>
            <a:rect l="l" t="t" r="r" b="b"/>
            <a:pathLst>
              <a:path w="2037" h="2680" extrusionOk="0">
                <a:moveTo>
                  <a:pt x="0" y="1"/>
                </a:moveTo>
                <a:lnTo>
                  <a:pt x="416" y="550"/>
                </a:lnTo>
                <a:lnTo>
                  <a:pt x="2036" y="2680"/>
                </a:lnTo>
                <a:lnTo>
                  <a:pt x="0"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88"/>
          <p:cNvGrpSpPr/>
          <p:nvPr/>
        </p:nvGrpSpPr>
        <p:grpSpPr>
          <a:xfrm>
            <a:off x="5538934" y="1060913"/>
            <a:ext cx="3521283" cy="3847613"/>
            <a:chOff x="6672240" y="3499313"/>
            <a:chExt cx="3113700" cy="3847613"/>
          </a:xfrm>
        </p:grpSpPr>
        <p:sp>
          <p:nvSpPr>
            <p:cNvPr id="857" name="Google Shape;857;p88"/>
            <p:cNvSpPr txBox="1"/>
            <p:nvPr/>
          </p:nvSpPr>
          <p:spPr>
            <a:xfrm>
              <a:off x="6672240" y="3980925"/>
              <a:ext cx="3113700" cy="3366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050">
                  <a:solidFill>
                    <a:schemeClr val="dk1"/>
                  </a:solidFill>
                  <a:latin typeface="Do Hyeon"/>
                  <a:ea typeface="Do Hyeon"/>
                  <a:cs typeface="Do Hyeon"/>
                  <a:sym typeface="Do Hyeon"/>
                </a:rPr>
                <a:t> 여행 경비 예측 서비스라는 팀 프로젝트를 진행하면서 개인 프로젝트를 할 때와는 확연히 다른 시간을 보냈다.</a:t>
              </a:r>
              <a:endParaRPr sz="1050">
                <a:solidFill>
                  <a:schemeClr val="dk1"/>
                </a:solidFill>
                <a:latin typeface="Do Hyeon"/>
                <a:ea typeface="Do Hyeon"/>
                <a:cs typeface="Do Hyeon"/>
                <a:sym typeface="Do Hyeon"/>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latin typeface="Do Hyeon"/>
                <a:ea typeface="Do Hyeon"/>
                <a:cs typeface="Do Hyeon"/>
                <a:sym typeface="Do Hyeon"/>
              </a:endParaRPr>
            </a:p>
            <a:p>
              <a:pPr marL="0" lvl="0" indent="0" algn="just" rtl="0">
                <a:lnSpc>
                  <a:spcPct val="115000"/>
                </a:lnSpc>
                <a:spcBef>
                  <a:spcPts val="0"/>
                </a:spcBef>
                <a:spcAft>
                  <a:spcPts val="0"/>
                </a:spcAft>
                <a:buClr>
                  <a:schemeClr val="dk1"/>
                </a:buClr>
                <a:buSzPts val="1100"/>
                <a:buFont typeface="Arial"/>
                <a:buNone/>
              </a:pPr>
              <a:r>
                <a:rPr lang="en-GB" sz="1050">
                  <a:solidFill>
                    <a:schemeClr val="dk1"/>
                  </a:solidFill>
                  <a:latin typeface="Do Hyeon"/>
                  <a:ea typeface="Do Hyeon"/>
                  <a:cs typeface="Do Hyeon"/>
                  <a:sym typeface="Do Hyeon"/>
                </a:rPr>
                <a:t> 우선 데이터 수집부터 전처리, 서비스 구현 등의 모든 과정에서 의견을 나누며 더 나은 결과물을 위해 팀원들의 생각을 듣고 배운 점이 많다. 개인 프로젝트를 진행할 때는 놓치거나 간과했던 점을 실제 코드를 통해 구현해보고 사소한 기능 하나까지 깊은 고민을 하며 진행했던 프로젝트 일정이 내게는 날마다 새로웠다.</a:t>
              </a:r>
              <a:endParaRPr sz="1050">
                <a:solidFill>
                  <a:schemeClr val="dk1"/>
                </a:solidFill>
                <a:latin typeface="Do Hyeon"/>
                <a:ea typeface="Do Hyeon"/>
                <a:cs typeface="Do Hyeon"/>
                <a:sym typeface="Do Hyeon"/>
              </a:endParaRPr>
            </a:p>
            <a:p>
              <a:pPr marL="0" lvl="0" indent="0" algn="just" rtl="0">
                <a:lnSpc>
                  <a:spcPct val="115000"/>
                </a:lnSpc>
                <a:spcBef>
                  <a:spcPts val="0"/>
                </a:spcBef>
                <a:spcAft>
                  <a:spcPts val="0"/>
                </a:spcAft>
                <a:buNone/>
              </a:pPr>
              <a:r>
                <a:rPr lang="en-GB" sz="1050">
                  <a:solidFill>
                    <a:schemeClr val="dk1"/>
                  </a:solidFill>
                  <a:latin typeface="Do Hyeon"/>
                  <a:ea typeface="Do Hyeon"/>
                  <a:cs typeface="Do Hyeon"/>
                  <a:sym typeface="Do Hyeon"/>
                </a:rPr>
                <a:t> 특히, 웹 사이트로 구현하거나 대시보드를 구성하기 전에는 충분하다고 생각했던 데이터 전처리가 프로젝트를 진행하면서 하나 둘씩 추가적으로 필요한 점들을 뒤늦게 알게 되면서 데이터 전처리 과정은 매우 중요한 단계임을 다시금 깨달았다.</a:t>
              </a:r>
              <a:endParaRPr sz="1050">
                <a:solidFill>
                  <a:schemeClr val="dk1"/>
                </a:solidFill>
                <a:latin typeface="Do Hyeon"/>
                <a:ea typeface="Do Hyeon"/>
                <a:cs typeface="Do Hyeon"/>
                <a:sym typeface="Do Hyeon"/>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latin typeface="Do Hyeon"/>
                <a:ea typeface="Do Hyeon"/>
                <a:cs typeface="Do Hyeon"/>
                <a:sym typeface="Do Hyeon"/>
              </a:endParaRPr>
            </a:p>
            <a:p>
              <a:pPr marL="0" lvl="0" indent="0" algn="just" rtl="0">
                <a:lnSpc>
                  <a:spcPct val="115000"/>
                </a:lnSpc>
                <a:spcBef>
                  <a:spcPts val="0"/>
                </a:spcBef>
                <a:spcAft>
                  <a:spcPts val="0"/>
                </a:spcAft>
                <a:buClr>
                  <a:schemeClr val="dk1"/>
                </a:buClr>
                <a:buSzPts val="1100"/>
                <a:buFont typeface="Arial"/>
                <a:buNone/>
              </a:pPr>
              <a:r>
                <a:rPr lang="en-GB" sz="1050">
                  <a:solidFill>
                    <a:schemeClr val="dk1"/>
                  </a:solidFill>
                  <a:latin typeface="Do Hyeon"/>
                  <a:ea typeface="Do Hyeon"/>
                  <a:cs typeface="Do Hyeon"/>
                  <a:sym typeface="Do Hyeon"/>
                </a:rPr>
                <a:t> 이번 프로젝트로 무엇이 부족하고 무엇을 알아야 하는지 뼈저리게 느낀 기간이었고, 프로젝트 자체만 놓고 바라보자면 더 많은 데이터를 수집해 표본의 크기를 늘려 추가적인 인사이트를 도출하고 싶다. 나아가 고객이 편리하게 이용할 수 있도록 추가할 수 있는 기능이 무엇이 있을지 세부적인 파트까지 고려해서 프로젝트를 더욱 발전시켜보고 싶다.</a:t>
              </a:r>
              <a:endParaRPr sz="1050">
                <a:solidFill>
                  <a:schemeClr val="dk1"/>
                </a:solidFill>
                <a:latin typeface="Do Hyeon"/>
                <a:ea typeface="Do Hyeon"/>
                <a:cs typeface="Do Hyeon"/>
                <a:sym typeface="Do Hyeon"/>
              </a:endParaRPr>
            </a:p>
            <a:p>
              <a:pPr marL="0" lvl="0" indent="0" algn="l" rtl="0">
                <a:lnSpc>
                  <a:spcPct val="100000"/>
                </a:lnSpc>
                <a:spcBef>
                  <a:spcPts val="0"/>
                </a:spcBef>
                <a:spcAft>
                  <a:spcPts val="1600"/>
                </a:spcAft>
                <a:buNone/>
              </a:pPr>
              <a:endParaRPr sz="1500">
                <a:solidFill>
                  <a:srgbClr val="272727"/>
                </a:solidFill>
                <a:latin typeface="Do Hyeon"/>
                <a:ea typeface="Do Hyeon"/>
                <a:cs typeface="Do Hyeon"/>
                <a:sym typeface="Do Hyeon"/>
              </a:endParaRPr>
            </a:p>
          </p:txBody>
        </p:sp>
        <p:sp>
          <p:nvSpPr>
            <p:cNvPr id="858" name="Google Shape;858;p88"/>
            <p:cNvSpPr txBox="1"/>
            <p:nvPr/>
          </p:nvSpPr>
          <p:spPr>
            <a:xfrm>
              <a:off x="6780450" y="3499313"/>
              <a:ext cx="1196100" cy="40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정희재</a:t>
              </a:r>
              <a:endParaRPr sz="2400" b="1">
                <a:solidFill>
                  <a:schemeClr val="accent2"/>
                </a:solidFill>
                <a:latin typeface="Fira Sans Extra Condensed"/>
                <a:ea typeface="Fira Sans Extra Condensed"/>
                <a:cs typeface="Fira Sans Extra Condensed"/>
                <a:sym typeface="Fira Sans Extra Condensed"/>
              </a:endParaRPr>
            </a:p>
          </p:txBody>
        </p:sp>
      </p:grpSp>
      <p:grpSp>
        <p:nvGrpSpPr>
          <p:cNvPr id="859" name="Google Shape;859;p88"/>
          <p:cNvGrpSpPr/>
          <p:nvPr/>
        </p:nvGrpSpPr>
        <p:grpSpPr>
          <a:xfrm>
            <a:off x="885250" y="1137525"/>
            <a:ext cx="1879825" cy="2970428"/>
            <a:chOff x="457250" y="3194925"/>
            <a:chExt cx="1879825" cy="2970428"/>
          </a:xfrm>
        </p:grpSpPr>
        <p:sp>
          <p:nvSpPr>
            <p:cNvPr id="860" name="Google Shape;860;p88"/>
            <p:cNvSpPr txBox="1"/>
            <p:nvPr/>
          </p:nvSpPr>
          <p:spPr>
            <a:xfrm>
              <a:off x="457250" y="3839453"/>
              <a:ext cx="1879800" cy="232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rgbClr val="333333"/>
                  </a:solidFill>
                  <a:highlight>
                    <a:srgbClr val="FFFFFF"/>
                  </a:highlight>
                  <a:latin typeface="Do Hyeon"/>
                  <a:ea typeface="Do Hyeon"/>
                  <a:cs typeface="Do Hyeon"/>
                  <a:sym typeface="Do Hyeon"/>
                </a:rPr>
                <a:t>팀원분들에게 많은 의지를 하며 이겨낸 프로젝트였다. 다음에는 내가 좀 더 의지가 될 수 있는 팀장</a:t>
              </a:r>
              <a:r>
                <a:rPr lang="en-GB" sz="1200" b="1">
                  <a:solidFill>
                    <a:schemeClr val="dk1"/>
                  </a:solidFill>
                  <a:latin typeface="Do Hyeon"/>
                  <a:ea typeface="Do Hyeon"/>
                  <a:cs typeface="Do Hyeon"/>
                  <a:sym typeface="Do Hyeon"/>
                </a:rPr>
                <a:t>, </a:t>
              </a:r>
              <a:r>
                <a:rPr lang="en-GB" sz="1200">
                  <a:solidFill>
                    <a:srgbClr val="333333"/>
                  </a:solidFill>
                  <a:highlight>
                    <a:srgbClr val="FFFFFF"/>
                  </a:highlight>
                  <a:latin typeface="Do Hyeon"/>
                  <a:ea typeface="Do Hyeon"/>
                  <a:cs typeface="Do Hyeon"/>
                  <a:sym typeface="Do Hyeon"/>
                </a:rPr>
                <a:t>팀원이 되고 싶다. </a:t>
              </a:r>
              <a:endParaRPr sz="1200">
                <a:solidFill>
                  <a:srgbClr val="333333"/>
                </a:solidFill>
                <a:highlight>
                  <a:srgbClr val="FFFFFF"/>
                </a:highlight>
                <a:latin typeface="Do Hyeon"/>
                <a:ea typeface="Do Hyeon"/>
                <a:cs typeface="Do Hyeon"/>
                <a:sym typeface="Do Hyeon"/>
              </a:endParaRPr>
            </a:p>
            <a:p>
              <a:pPr marL="0" lvl="0" indent="0" algn="r" rtl="0">
                <a:spcBef>
                  <a:spcPts val="0"/>
                </a:spcBef>
                <a:spcAft>
                  <a:spcPts val="0"/>
                </a:spcAft>
                <a:buNone/>
              </a:pPr>
              <a:r>
                <a:rPr lang="en-GB" sz="1200">
                  <a:solidFill>
                    <a:srgbClr val="333333"/>
                  </a:solidFill>
                  <a:highlight>
                    <a:srgbClr val="FFFFFF"/>
                  </a:highlight>
                  <a:latin typeface="Do Hyeon"/>
                  <a:ea typeface="Do Hyeon"/>
                  <a:cs typeface="Do Hyeon"/>
                  <a:sym typeface="Do Hyeon"/>
                </a:rPr>
                <a:t>코딩을 설계하는 부분을  더욱 공부하자.</a:t>
              </a:r>
              <a:endParaRPr sz="1200">
                <a:solidFill>
                  <a:srgbClr val="333333"/>
                </a:solidFill>
                <a:highlight>
                  <a:srgbClr val="FFFFFF"/>
                </a:highlight>
                <a:latin typeface="Do Hyeon"/>
                <a:ea typeface="Do Hyeon"/>
                <a:cs typeface="Do Hyeon"/>
                <a:sym typeface="Do Hyeon"/>
              </a:endParaRPr>
            </a:p>
            <a:p>
              <a:pPr marL="0" lvl="0" indent="0" algn="r" rtl="0">
                <a:spcBef>
                  <a:spcPts val="0"/>
                </a:spcBef>
                <a:spcAft>
                  <a:spcPts val="0"/>
                </a:spcAft>
                <a:buNone/>
              </a:pPr>
              <a:r>
                <a:rPr lang="en-GB" sz="1200">
                  <a:solidFill>
                    <a:srgbClr val="333333"/>
                  </a:solidFill>
                  <a:highlight>
                    <a:srgbClr val="FFFFFF"/>
                  </a:highlight>
                  <a:latin typeface="Do Hyeon"/>
                  <a:ea typeface="Do Hyeon"/>
                  <a:cs typeface="Do Hyeon"/>
                  <a:sym typeface="Do Hyeon"/>
                </a:rPr>
                <a:t>개인 역량 및 일의 분담 부분 등 배워야 할 발전해야 할 부분을 많이 발견하게 된 좋은 경험이었다.</a:t>
              </a:r>
              <a:endParaRPr sz="1200">
                <a:solidFill>
                  <a:srgbClr val="333333"/>
                </a:solidFill>
                <a:highlight>
                  <a:srgbClr val="FFFFFF"/>
                </a:highlight>
                <a:latin typeface="Do Hyeon"/>
                <a:ea typeface="Do Hyeon"/>
                <a:cs typeface="Do Hyeon"/>
                <a:sym typeface="Do Hyeon"/>
              </a:endParaRPr>
            </a:p>
          </p:txBody>
        </p:sp>
        <p:sp>
          <p:nvSpPr>
            <p:cNvPr id="861" name="Google Shape;861;p88"/>
            <p:cNvSpPr txBox="1"/>
            <p:nvPr/>
          </p:nvSpPr>
          <p:spPr>
            <a:xfrm>
              <a:off x="1140975" y="3194925"/>
              <a:ext cx="1196100" cy="40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정경호</a:t>
              </a:r>
              <a:endParaRPr sz="2400" b="1">
                <a:solidFill>
                  <a:schemeClr val="accent2"/>
                </a:solidFill>
                <a:latin typeface="Fira Sans Extra Condensed"/>
                <a:ea typeface="Fira Sans Extra Condensed"/>
                <a:cs typeface="Fira Sans Extra Condensed"/>
                <a:sym typeface="Fira Sans Extra Condensed"/>
              </a:endParaRPr>
            </a:p>
          </p:txBody>
        </p:sp>
      </p:grpSp>
      <p:cxnSp>
        <p:nvCxnSpPr>
          <p:cNvPr id="862" name="Google Shape;862;p88"/>
          <p:cNvCxnSpPr/>
          <p:nvPr/>
        </p:nvCxnSpPr>
        <p:spPr>
          <a:xfrm>
            <a:off x="44232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863" name="Google Shape;863;p88"/>
          <p:cNvPicPr preferRelativeResize="0"/>
          <p:nvPr/>
        </p:nvPicPr>
        <p:blipFill>
          <a:blip r:embed="rId3">
            <a:alphaModFix/>
          </a:blip>
          <a:stretch>
            <a:fillRect/>
          </a:stretch>
        </p:blipFill>
        <p:spPr>
          <a:xfrm>
            <a:off x="4460800" y="1134550"/>
            <a:ext cx="1132401" cy="1132399"/>
          </a:xfrm>
          <a:prstGeom prst="rect">
            <a:avLst/>
          </a:prstGeom>
          <a:noFill/>
          <a:ln>
            <a:noFill/>
          </a:ln>
        </p:spPr>
      </p:pic>
      <p:pic>
        <p:nvPicPr>
          <p:cNvPr id="864" name="Google Shape;864;p88"/>
          <p:cNvPicPr preferRelativeResize="0"/>
          <p:nvPr/>
        </p:nvPicPr>
        <p:blipFill>
          <a:blip r:embed="rId4">
            <a:alphaModFix/>
          </a:blip>
          <a:stretch>
            <a:fillRect/>
          </a:stretch>
        </p:blipFill>
        <p:spPr>
          <a:xfrm>
            <a:off x="3012037" y="1210750"/>
            <a:ext cx="1170263" cy="1132401"/>
          </a:xfrm>
          <a:prstGeom prst="rect">
            <a:avLst/>
          </a:prstGeom>
          <a:noFill/>
          <a:ln>
            <a:noFill/>
          </a:ln>
        </p:spPr>
      </p:pic>
      <p:sp>
        <p:nvSpPr>
          <p:cNvPr id="865" name="Google Shape;865;p88"/>
          <p:cNvSpPr txBox="1"/>
          <p:nvPr/>
        </p:nvSpPr>
        <p:spPr>
          <a:xfrm>
            <a:off x="7137050" y="4245975"/>
            <a:ext cx="202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9"/>
          <p:cNvSpPr txBox="1">
            <a:spLocks noGrp="1"/>
          </p:cNvSpPr>
          <p:nvPr>
            <p:ph type="ctrTitle"/>
          </p:nvPr>
        </p:nvSpPr>
        <p:spPr>
          <a:xfrm>
            <a:off x="2241600" y="889150"/>
            <a:ext cx="4672800" cy="164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Hi Melody"/>
                <a:ea typeface="Hi Melody"/>
                <a:cs typeface="Hi Melody"/>
                <a:sym typeface="Hi Melody"/>
              </a:rPr>
              <a:t>THANK YOU</a:t>
            </a:r>
            <a:endParaRPr>
              <a:latin typeface="Hi Melody"/>
              <a:ea typeface="Hi Melody"/>
              <a:cs typeface="Hi Melody"/>
              <a:sym typeface="Hi Melody"/>
            </a:endParaRPr>
          </a:p>
          <a:p>
            <a:pPr marL="0" lvl="0" indent="0" algn="ctr" rtl="0">
              <a:spcBef>
                <a:spcPts val="0"/>
              </a:spcBef>
              <a:spcAft>
                <a:spcPts val="0"/>
              </a:spcAft>
              <a:buNone/>
            </a:pPr>
            <a:r>
              <a:rPr lang="en-GB">
                <a:latin typeface="Hi Melody"/>
                <a:ea typeface="Hi Melody"/>
                <a:cs typeface="Hi Melody"/>
                <a:sym typeface="Hi Melody"/>
              </a:rPr>
              <a:t>감사합니다 </a:t>
            </a:r>
            <a:r>
              <a:rPr lang="en-GB" sz="2400"/>
              <a:t>🍊</a:t>
            </a:r>
            <a:r>
              <a:rPr lang="en-GB">
                <a:latin typeface="Hi Melody"/>
                <a:ea typeface="Hi Melody"/>
                <a:cs typeface="Hi Melody"/>
                <a:sym typeface="Hi Melody"/>
              </a:rPr>
              <a:t> </a:t>
            </a:r>
            <a:endParaRPr>
              <a:latin typeface="Hi Melody"/>
              <a:ea typeface="Hi Melody"/>
              <a:cs typeface="Hi Melody"/>
              <a:sym typeface="Hi Melody"/>
            </a:endParaRPr>
          </a:p>
        </p:txBody>
      </p:sp>
      <p:pic>
        <p:nvPicPr>
          <p:cNvPr id="871" name="Google Shape;871;p89"/>
          <p:cNvPicPr preferRelativeResize="0"/>
          <p:nvPr/>
        </p:nvPicPr>
        <p:blipFill rotWithShape="1">
          <a:blip r:embed="rId3">
            <a:alphaModFix/>
          </a:blip>
          <a:srcRect l="74760" t="79627"/>
          <a:stretch/>
        </p:blipFill>
        <p:spPr>
          <a:xfrm>
            <a:off x="1648100" y="2940324"/>
            <a:ext cx="1651900" cy="810701"/>
          </a:xfrm>
          <a:prstGeom prst="rect">
            <a:avLst/>
          </a:prstGeom>
          <a:noFill/>
          <a:ln>
            <a:noFill/>
          </a:ln>
        </p:spPr>
      </p:pic>
      <p:pic>
        <p:nvPicPr>
          <p:cNvPr id="872" name="Google Shape;872;p89"/>
          <p:cNvPicPr preferRelativeResize="0"/>
          <p:nvPr/>
        </p:nvPicPr>
        <p:blipFill rotWithShape="1">
          <a:blip r:embed="rId3">
            <a:alphaModFix/>
          </a:blip>
          <a:srcRect l="36170" t="36415" r="21145" b="31128"/>
          <a:stretch/>
        </p:blipFill>
        <p:spPr>
          <a:xfrm>
            <a:off x="3180650" y="3135575"/>
            <a:ext cx="2793550" cy="1291526"/>
          </a:xfrm>
          <a:prstGeom prst="rect">
            <a:avLst/>
          </a:prstGeom>
          <a:noFill/>
          <a:ln>
            <a:noFill/>
          </a:ln>
        </p:spPr>
      </p:pic>
      <p:pic>
        <p:nvPicPr>
          <p:cNvPr id="873" name="Google Shape;873;p89"/>
          <p:cNvPicPr preferRelativeResize="0"/>
          <p:nvPr/>
        </p:nvPicPr>
        <p:blipFill rotWithShape="1">
          <a:blip r:embed="rId3">
            <a:alphaModFix/>
          </a:blip>
          <a:srcRect l="74760" t="79627"/>
          <a:stretch/>
        </p:blipFill>
        <p:spPr>
          <a:xfrm>
            <a:off x="5843550" y="4287724"/>
            <a:ext cx="1651900" cy="810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p:nvPr/>
        </p:nvSpPr>
        <p:spPr>
          <a:xfrm>
            <a:off x="3185550" y="979100"/>
            <a:ext cx="5808000" cy="37527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209750" y="1720250"/>
            <a:ext cx="2879400" cy="30018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txBox="1"/>
          <p:nvPr/>
        </p:nvSpPr>
        <p:spPr>
          <a:xfrm>
            <a:off x="3185550" y="1091400"/>
            <a:ext cx="3081900" cy="40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Roboto"/>
                <a:ea typeface="Roboto"/>
                <a:cs typeface="Roboto"/>
                <a:sym typeface="Roboto"/>
              </a:rPr>
              <a:t>|-- data</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README.md</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SQL</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proj.db</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preprocessed</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preprocessed_cars \274\366\301\244.csv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preprocessed_cars.csv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preprocessed_flight.csv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preprocessed_hotel \274\366\301\244.csv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preprocessed_hotels_need_region.csv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preprocessesd_flight \274\366\301\244.csv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weather_DB.csv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raw</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Final_flight_data.csv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flight_data(0721-0819).csv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flight_data(0820-0918).csv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hotels</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|-- 2023-07-24_2023-07-25_0_0.csv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|-- 2023-07-24_2023-07-25_0_1.csv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|-- 2023-07-24_2023-07-25_0_2.csv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|-- 2023-07-24_2023-07-25_0_3.csv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|-- 2023-07-24_2023-07-25_1_0.csv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`-- 2023-07-24_2023-07-25_1_1.csv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raw_cars.csv</a:t>
            </a:r>
            <a:endParaRPr sz="900">
              <a:latin typeface="Roboto"/>
              <a:ea typeface="Roboto"/>
              <a:cs typeface="Roboto"/>
              <a:sym typeface="Roboto"/>
            </a:endParaRPr>
          </a:p>
          <a:p>
            <a:pPr marL="0" lvl="0" indent="0" algn="l" rtl="0">
              <a:spcBef>
                <a:spcPts val="0"/>
              </a:spcBef>
              <a:spcAft>
                <a:spcPts val="0"/>
              </a:spcAft>
              <a:buNone/>
            </a:pPr>
            <a:r>
              <a:rPr lang="en-GB" sz="900">
                <a:latin typeface="Roboto"/>
                <a:ea typeface="Roboto"/>
                <a:cs typeface="Roboto"/>
                <a:sym typeface="Roboto"/>
              </a:rPr>
              <a:t>|       `-- raw_hotels_combined.csv</a:t>
            </a:r>
            <a:endParaRPr sz="900">
              <a:latin typeface="Roboto"/>
              <a:ea typeface="Roboto"/>
              <a:cs typeface="Roboto"/>
              <a:sym typeface="Roboto"/>
            </a:endParaRPr>
          </a:p>
          <a:p>
            <a:pPr marL="0" lvl="0" indent="0" algn="l" rtl="0">
              <a:spcBef>
                <a:spcPts val="0"/>
              </a:spcBef>
              <a:spcAft>
                <a:spcPts val="0"/>
              </a:spcAft>
              <a:buNone/>
            </a:pPr>
            <a:endParaRPr sz="900">
              <a:latin typeface="Roboto"/>
              <a:ea typeface="Roboto"/>
              <a:cs typeface="Roboto"/>
              <a:sym typeface="Roboto"/>
            </a:endParaRPr>
          </a:p>
        </p:txBody>
      </p:sp>
      <p:sp>
        <p:nvSpPr>
          <p:cNvPr id="193" name="Google Shape;193;p31"/>
          <p:cNvSpPr txBox="1"/>
          <p:nvPr/>
        </p:nvSpPr>
        <p:spPr>
          <a:xfrm>
            <a:off x="432000" y="1767500"/>
            <a:ext cx="24792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latin typeface="Roboto"/>
                <a:ea typeface="Roboto"/>
                <a:cs typeface="Roboto"/>
                <a:sym typeface="Roboto"/>
              </a:rPr>
              <a:t>|-- flask</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app.py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flask_1p_option_selection.py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flask_2p_option_selection.py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flask_3p_result.py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flask_col_val_name_search_test.py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flask_mangoplate_add.py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flask_page_template_settings.py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flask_weather_pd.py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static</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 background.png</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templates</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page1.html</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page2.html</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page3.html</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requirements.txt</a:t>
            </a:r>
            <a:endParaRPr sz="900">
              <a:solidFill>
                <a:schemeClr val="dk1"/>
              </a:solidFill>
              <a:latin typeface="Roboto"/>
              <a:ea typeface="Roboto"/>
              <a:cs typeface="Roboto"/>
              <a:sym typeface="Roboto"/>
            </a:endParaRPr>
          </a:p>
          <a:p>
            <a:pPr marL="0" lvl="0" indent="0" algn="l" rtl="0">
              <a:spcBef>
                <a:spcPts val="0"/>
              </a:spcBef>
              <a:spcAft>
                <a:spcPts val="0"/>
              </a:spcAft>
              <a:buNone/>
            </a:pPr>
            <a:endParaRPr sz="900">
              <a:solidFill>
                <a:schemeClr val="dk1"/>
              </a:solidFill>
              <a:latin typeface="Roboto"/>
              <a:ea typeface="Roboto"/>
              <a:cs typeface="Roboto"/>
              <a:sym typeface="Roboto"/>
            </a:endParaRPr>
          </a:p>
        </p:txBody>
      </p:sp>
      <p:sp>
        <p:nvSpPr>
          <p:cNvPr id="194" name="Google Shape;194;p31"/>
          <p:cNvSpPr txBox="1"/>
          <p:nvPr/>
        </p:nvSpPr>
        <p:spPr>
          <a:xfrm>
            <a:off x="6196200" y="1050650"/>
            <a:ext cx="30000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latin typeface="Roboto"/>
                <a:ea typeface="Roboto"/>
                <a:cs typeface="Roboto"/>
                <a:sym typeface="Roboto"/>
              </a:rPr>
              <a:t>`-- scripts</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SQL</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 data_check.ipynb</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 sql_json.ipynb</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scraping</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 Flight__JEJU_scrap 2\302\367-2.py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 Flight__JEJU_scrap 2\302\367.py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 airplaneScrap0720_0820 1\302\367.py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 scraping_hotel_capacity.py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 scraping_rentcar.py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parallel</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 parallel.py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preprocessing</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Flight_EDA.ipynb</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preprocessing_rentcar.ipynb</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preprocessing_rentcar.py</a:t>
            </a:r>
            <a:endParaRPr sz="900">
              <a:solidFill>
                <a:schemeClr val="dk1"/>
              </a:solidFill>
              <a:latin typeface="Roboto"/>
              <a:ea typeface="Roboto"/>
              <a:cs typeface="Roboto"/>
              <a:sym typeface="Roboto"/>
            </a:endParaRPr>
          </a:p>
          <a:p>
            <a:pPr marL="0" lvl="0" indent="0" algn="l" rtl="0">
              <a:spcBef>
                <a:spcPts val="0"/>
              </a:spcBef>
              <a:spcAft>
                <a:spcPts val="0"/>
              </a:spcAft>
              <a:buNone/>
            </a:pPr>
            <a:r>
              <a:rPr lang="en-GB" sz="900">
                <a:solidFill>
                  <a:schemeClr val="dk1"/>
                </a:solidFill>
                <a:latin typeface="Roboto"/>
                <a:ea typeface="Roboto"/>
                <a:cs typeface="Roboto"/>
                <a:sym typeface="Roboto"/>
              </a:rPr>
              <a:t>        `-- test_preprocessing_hotels.ipynb</a:t>
            </a:r>
            <a:endParaRPr sz="900">
              <a:solidFill>
                <a:schemeClr val="dk1"/>
              </a:solidFill>
              <a:latin typeface="Roboto"/>
              <a:ea typeface="Roboto"/>
              <a:cs typeface="Roboto"/>
              <a:sym typeface="Roboto"/>
            </a:endParaRPr>
          </a:p>
          <a:p>
            <a:pPr marL="0" lvl="0" indent="0" algn="l" rtl="0">
              <a:spcBef>
                <a:spcPts val="0"/>
              </a:spcBef>
              <a:spcAft>
                <a:spcPts val="0"/>
              </a:spcAft>
              <a:buNone/>
            </a:pPr>
            <a:endParaRPr sz="900">
              <a:solidFill>
                <a:schemeClr val="dk1"/>
              </a:solidFill>
              <a:latin typeface="Roboto"/>
              <a:ea typeface="Roboto"/>
              <a:cs typeface="Roboto"/>
              <a:sym typeface="Roboto"/>
            </a:endParaRPr>
          </a:p>
        </p:txBody>
      </p:sp>
      <p:sp>
        <p:nvSpPr>
          <p:cNvPr id="195" name="Google Shape;195;p31"/>
          <p:cNvSpPr txBox="1"/>
          <p:nvPr/>
        </p:nvSpPr>
        <p:spPr>
          <a:xfrm>
            <a:off x="951825" y="4736675"/>
            <a:ext cx="1332300" cy="40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latin typeface="Do Hyeon"/>
                <a:ea typeface="Do Hyeon"/>
                <a:cs typeface="Do Hyeon"/>
                <a:sym typeface="Do Hyeon"/>
              </a:rPr>
              <a:t>&lt; 웹 구동 &gt;</a:t>
            </a:r>
            <a:endParaRPr sz="1500">
              <a:latin typeface="Do Hyeon"/>
              <a:ea typeface="Do Hyeon"/>
              <a:cs typeface="Do Hyeon"/>
              <a:sym typeface="Do Hyeon"/>
            </a:endParaRPr>
          </a:p>
        </p:txBody>
      </p:sp>
      <p:sp>
        <p:nvSpPr>
          <p:cNvPr id="196" name="Google Shape;196;p31"/>
          <p:cNvSpPr txBox="1"/>
          <p:nvPr/>
        </p:nvSpPr>
        <p:spPr>
          <a:xfrm>
            <a:off x="883206" y="1180476"/>
            <a:ext cx="2082900" cy="33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000" b="1">
                <a:solidFill>
                  <a:schemeClr val="accent2"/>
                </a:solidFill>
                <a:latin typeface="Fira Sans Extra Condensed"/>
                <a:ea typeface="Fira Sans Extra Condensed"/>
                <a:cs typeface="Fira Sans Extra Condensed"/>
                <a:sym typeface="Fira Sans Extra Condensed"/>
              </a:rPr>
              <a:t>프로젝트 구조</a:t>
            </a:r>
            <a:endParaRPr sz="2000" b="1">
              <a:solidFill>
                <a:schemeClr val="accent2"/>
              </a:solidFill>
              <a:latin typeface="Fira Sans Extra Condensed"/>
              <a:ea typeface="Fira Sans Extra Condensed"/>
              <a:cs typeface="Fira Sans Extra Condensed"/>
              <a:sym typeface="Fira Sans Extra Condensed"/>
            </a:endParaRPr>
          </a:p>
        </p:txBody>
      </p:sp>
      <p:pic>
        <p:nvPicPr>
          <p:cNvPr id="197" name="Google Shape;197;p31"/>
          <p:cNvPicPr preferRelativeResize="0"/>
          <p:nvPr/>
        </p:nvPicPr>
        <p:blipFill>
          <a:blip r:embed="rId3">
            <a:alphaModFix/>
          </a:blip>
          <a:stretch>
            <a:fillRect/>
          </a:stretch>
        </p:blipFill>
        <p:spPr>
          <a:xfrm>
            <a:off x="517600" y="1029813"/>
            <a:ext cx="503075" cy="539775"/>
          </a:xfrm>
          <a:prstGeom prst="rect">
            <a:avLst/>
          </a:prstGeom>
          <a:noFill/>
          <a:ln>
            <a:noFill/>
          </a:ln>
        </p:spPr>
      </p:pic>
      <p:sp>
        <p:nvSpPr>
          <p:cNvPr id="198" name="Google Shape;198;p31"/>
          <p:cNvSpPr txBox="1">
            <a:spLocks noGrp="1"/>
          </p:cNvSpPr>
          <p:nvPr>
            <p:ph type="title"/>
          </p:nvPr>
        </p:nvSpPr>
        <p:spPr>
          <a:xfrm>
            <a:off x="611850" y="203463"/>
            <a:ext cx="8229300" cy="572700"/>
          </a:xfrm>
          <a:prstGeom prst="rect">
            <a:avLst/>
          </a:prstGeom>
        </p:spPr>
        <p:txBody>
          <a:bodyPr spcFirstLastPara="1" wrap="square" lIns="91425" tIns="91425" rIns="91425" bIns="91425" anchor="t" anchorCtr="0">
            <a:noAutofit/>
          </a:bodyPr>
          <a:lstStyle/>
          <a:p>
            <a:pPr marL="457200" lvl="0" indent="-406400" algn="ctr" rtl="0">
              <a:spcBef>
                <a:spcPts val="0"/>
              </a:spcBef>
              <a:spcAft>
                <a:spcPts val="0"/>
              </a:spcAft>
              <a:buSzPts val="2800"/>
              <a:buAutoNum type="arabicPeriod"/>
            </a:pPr>
            <a:r>
              <a:rPr lang="en-GB"/>
              <a:t>프로젝트 개요 </a:t>
            </a:r>
            <a:endParaRPr/>
          </a:p>
        </p:txBody>
      </p:sp>
      <p:sp>
        <p:nvSpPr>
          <p:cNvPr id="199" name="Google Shape;199;p31"/>
          <p:cNvSpPr txBox="1"/>
          <p:nvPr/>
        </p:nvSpPr>
        <p:spPr>
          <a:xfrm>
            <a:off x="5475175" y="4711200"/>
            <a:ext cx="1847400" cy="40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latin typeface="Do Hyeon"/>
                <a:ea typeface="Do Hyeon"/>
                <a:cs typeface="Do Hyeon"/>
                <a:sym typeface="Do Hyeon"/>
              </a:rPr>
              <a:t>&lt; 데이터 &amp; 스크립트 &gt;</a:t>
            </a:r>
            <a:endParaRPr sz="1500">
              <a:latin typeface="Do Hyeon"/>
              <a:ea typeface="Do Hyeon"/>
              <a:cs typeface="Do Hyeon"/>
              <a:sym typeface="Do Hyeo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4648353" y="2609725"/>
            <a:ext cx="849469" cy="861800"/>
          </a:xfrm>
          <a:prstGeom prst="rect">
            <a:avLst/>
          </a:prstGeom>
          <a:noFill/>
          <a:ln>
            <a:noFill/>
          </a:ln>
        </p:spPr>
      </p:pic>
      <p:sp>
        <p:nvSpPr>
          <p:cNvPr id="205" name="Google Shape;205;p32"/>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2. 프로젝트 팀 구성 및 역할</a:t>
            </a:r>
            <a:endParaRPr/>
          </a:p>
        </p:txBody>
      </p:sp>
      <p:sp>
        <p:nvSpPr>
          <p:cNvPr id="206" name="Google Shape;206;p32"/>
          <p:cNvSpPr/>
          <p:nvPr/>
        </p:nvSpPr>
        <p:spPr>
          <a:xfrm>
            <a:off x="700642" y="740308"/>
            <a:ext cx="93797" cy="9348"/>
          </a:xfrm>
          <a:custGeom>
            <a:avLst/>
            <a:gdLst/>
            <a:ahLst/>
            <a:cxnLst/>
            <a:rect l="l" t="t" r="r" b="b"/>
            <a:pathLst>
              <a:path w="3256" h="309" extrusionOk="0">
                <a:moveTo>
                  <a:pt x="0" y="0"/>
                </a:moveTo>
                <a:lnTo>
                  <a:pt x="0" y="0"/>
                </a:lnTo>
                <a:lnTo>
                  <a:pt x="3255" y="309"/>
                </a:lnTo>
                <a:lnTo>
                  <a:pt x="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94406" y="749626"/>
            <a:ext cx="58681" cy="81077"/>
          </a:xfrm>
          <a:custGeom>
            <a:avLst/>
            <a:gdLst/>
            <a:ahLst/>
            <a:cxnLst/>
            <a:rect l="l" t="t" r="r" b="b"/>
            <a:pathLst>
              <a:path w="2037" h="2680" extrusionOk="0">
                <a:moveTo>
                  <a:pt x="0" y="1"/>
                </a:moveTo>
                <a:lnTo>
                  <a:pt x="416" y="550"/>
                </a:lnTo>
                <a:lnTo>
                  <a:pt x="2036" y="2680"/>
                </a:lnTo>
                <a:lnTo>
                  <a:pt x="0"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32"/>
          <p:cNvGrpSpPr/>
          <p:nvPr/>
        </p:nvGrpSpPr>
        <p:grpSpPr>
          <a:xfrm>
            <a:off x="406088" y="1535600"/>
            <a:ext cx="2522941" cy="3182350"/>
            <a:chOff x="529601" y="1459400"/>
            <a:chExt cx="2395500" cy="3182350"/>
          </a:xfrm>
        </p:grpSpPr>
        <p:sp>
          <p:nvSpPr>
            <p:cNvPr id="209" name="Google Shape;209;p32"/>
            <p:cNvSpPr txBox="1"/>
            <p:nvPr/>
          </p:nvSpPr>
          <p:spPr>
            <a:xfrm>
              <a:off x="529601" y="2110350"/>
              <a:ext cx="2395500" cy="2531400"/>
            </a:xfrm>
            <a:prstGeom prst="rect">
              <a:avLst/>
            </a:prstGeom>
            <a:noFill/>
            <a:ln>
              <a:noFill/>
            </a:ln>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Clr>
                  <a:srgbClr val="272727"/>
                </a:buClr>
                <a:buSzPts val="1300"/>
                <a:buFont typeface="Do Hyeon"/>
                <a:buChar char="-"/>
              </a:pPr>
              <a:r>
                <a:rPr lang="en-GB" sz="1300">
                  <a:solidFill>
                    <a:srgbClr val="272727"/>
                  </a:solidFill>
                  <a:latin typeface="Do Hyeon"/>
                  <a:ea typeface="Do Hyeon"/>
                  <a:cs typeface="Do Hyeon"/>
                  <a:sym typeface="Do Hyeon"/>
                </a:rPr>
                <a:t>제주도 날씨와 지역별 		맛집 데이터 수집</a:t>
              </a:r>
              <a:endParaRPr sz="1300">
                <a:solidFill>
                  <a:srgbClr val="272727"/>
                </a:solidFill>
                <a:latin typeface="Do Hyeon"/>
                <a:ea typeface="Do Hyeon"/>
                <a:cs typeface="Do Hyeon"/>
                <a:sym typeface="Do Hyeon"/>
              </a:endParaRPr>
            </a:p>
            <a:p>
              <a:pPr marL="457200" lvl="0" indent="-311150" algn="l" rtl="0">
                <a:lnSpc>
                  <a:spcPct val="200000"/>
                </a:lnSpc>
                <a:spcBef>
                  <a:spcPts val="0"/>
                </a:spcBef>
                <a:spcAft>
                  <a:spcPts val="0"/>
                </a:spcAft>
                <a:buClr>
                  <a:srgbClr val="272727"/>
                </a:buClr>
                <a:buSzPts val="1300"/>
                <a:buFont typeface="Do Hyeon"/>
                <a:buChar char="-"/>
              </a:pPr>
              <a:r>
                <a:rPr lang="en-GB" sz="1300">
                  <a:solidFill>
                    <a:srgbClr val="272727"/>
                  </a:solidFill>
                  <a:latin typeface="Do Hyeon"/>
                  <a:ea typeface="Do Hyeon"/>
                  <a:cs typeface="Do Hyeon"/>
                  <a:sym typeface="Do Hyeon"/>
                </a:rPr>
                <a:t>위 내용 웹 페이지로 구현 </a:t>
              </a:r>
              <a:endParaRPr sz="1300">
                <a:solidFill>
                  <a:srgbClr val="272727"/>
                </a:solidFill>
                <a:latin typeface="Do Hyeon"/>
                <a:ea typeface="Do Hyeon"/>
                <a:cs typeface="Do Hyeon"/>
                <a:sym typeface="Do Hyeon"/>
              </a:endParaRPr>
            </a:p>
            <a:p>
              <a:pPr marL="0" lvl="0" indent="0" algn="l" rtl="0">
                <a:lnSpc>
                  <a:spcPct val="200000"/>
                </a:lnSpc>
                <a:spcBef>
                  <a:spcPts val="1600"/>
                </a:spcBef>
                <a:spcAft>
                  <a:spcPts val="0"/>
                </a:spcAft>
                <a:buNone/>
              </a:pPr>
              <a:r>
                <a:rPr lang="en-GB" sz="1300">
                  <a:solidFill>
                    <a:srgbClr val="272727"/>
                  </a:solidFill>
                  <a:latin typeface="Do Hyeon"/>
                  <a:ea typeface="Do Hyeon"/>
                  <a:cs typeface="Do Hyeon"/>
                  <a:sym typeface="Do Hyeon"/>
                </a:rPr>
                <a:t> </a:t>
              </a:r>
              <a:endParaRPr sz="1300">
                <a:solidFill>
                  <a:srgbClr val="272727"/>
                </a:solidFill>
                <a:latin typeface="Do Hyeon"/>
                <a:ea typeface="Do Hyeon"/>
                <a:cs typeface="Do Hyeon"/>
                <a:sym typeface="Do Hyeon"/>
              </a:endParaRPr>
            </a:p>
            <a:p>
              <a:pPr marL="0" lvl="0" indent="0" algn="r" rtl="0">
                <a:spcBef>
                  <a:spcPts val="1600"/>
                </a:spcBef>
                <a:spcAft>
                  <a:spcPts val="0"/>
                </a:spcAft>
                <a:buNone/>
              </a:pPr>
              <a:endParaRPr sz="1300">
                <a:solidFill>
                  <a:srgbClr val="272727"/>
                </a:solidFill>
                <a:latin typeface="Do Hyeon"/>
                <a:ea typeface="Do Hyeon"/>
                <a:cs typeface="Do Hyeon"/>
                <a:sym typeface="Do Hyeon"/>
              </a:endParaRPr>
            </a:p>
            <a:p>
              <a:pPr marL="0" lvl="0" indent="0" algn="r" rtl="0">
                <a:lnSpc>
                  <a:spcPct val="100000"/>
                </a:lnSpc>
                <a:spcBef>
                  <a:spcPts val="0"/>
                </a:spcBef>
                <a:spcAft>
                  <a:spcPts val="1600"/>
                </a:spcAft>
                <a:buNone/>
              </a:pPr>
              <a:endParaRPr sz="1300">
                <a:solidFill>
                  <a:srgbClr val="272727"/>
                </a:solidFill>
                <a:latin typeface="Do Hyeon"/>
                <a:ea typeface="Do Hyeon"/>
                <a:cs typeface="Do Hyeon"/>
                <a:sym typeface="Do Hyeon"/>
              </a:endParaRPr>
            </a:p>
          </p:txBody>
        </p:sp>
        <p:sp>
          <p:nvSpPr>
            <p:cNvPr id="210" name="Google Shape;210;p32"/>
            <p:cNvSpPr txBox="1"/>
            <p:nvPr/>
          </p:nvSpPr>
          <p:spPr>
            <a:xfrm>
              <a:off x="923317" y="1459400"/>
              <a:ext cx="1413600" cy="40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400" b="1">
                  <a:solidFill>
                    <a:srgbClr val="435D74"/>
                  </a:solidFill>
                  <a:latin typeface="Fira Sans Extra Condensed"/>
                  <a:ea typeface="Fira Sans Extra Condensed"/>
                  <a:cs typeface="Fira Sans Extra Condensed"/>
                  <a:sym typeface="Fira Sans Extra Condensed"/>
                </a:rPr>
                <a:t>김은혜</a:t>
              </a:r>
              <a:endParaRPr sz="2400" b="1">
                <a:solidFill>
                  <a:srgbClr val="435D74"/>
                </a:solidFill>
                <a:latin typeface="Fira Sans Extra Condensed"/>
                <a:ea typeface="Fira Sans Extra Condensed"/>
                <a:cs typeface="Fira Sans Extra Condensed"/>
                <a:sym typeface="Fira Sans Extra Condensed"/>
              </a:endParaRPr>
            </a:p>
          </p:txBody>
        </p:sp>
      </p:grpSp>
      <p:pic>
        <p:nvPicPr>
          <p:cNvPr id="211" name="Google Shape;211;p32"/>
          <p:cNvPicPr preferRelativeResize="0"/>
          <p:nvPr/>
        </p:nvPicPr>
        <p:blipFill>
          <a:blip r:embed="rId4">
            <a:alphaModFix/>
          </a:blip>
          <a:stretch>
            <a:fillRect/>
          </a:stretch>
        </p:blipFill>
        <p:spPr>
          <a:xfrm>
            <a:off x="3345788" y="1645700"/>
            <a:ext cx="660724" cy="715739"/>
          </a:xfrm>
          <a:prstGeom prst="rect">
            <a:avLst/>
          </a:prstGeom>
          <a:noFill/>
          <a:ln>
            <a:noFill/>
          </a:ln>
        </p:spPr>
      </p:pic>
      <p:sp>
        <p:nvSpPr>
          <p:cNvPr id="212" name="Google Shape;212;p32"/>
          <p:cNvSpPr txBox="1"/>
          <p:nvPr/>
        </p:nvSpPr>
        <p:spPr>
          <a:xfrm>
            <a:off x="6284085" y="1459400"/>
            <a:ext cx="1383170" cy="40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양진모</a:t>
            </a:r>
            <a:endParaRPr sz="2400" b="1">
              <a:solidFill>
                <a:schemeClr val="accent2"/>
              </a:solidFill>
              <a:latin typeface="Fira Sans Extra Condensed"/>
              <a:ea typeface="Fira Sans Extra Condensed"/>
              <a:cs typeface="Fira Sans Extra Condensed"/>
              <a:sym typeface="Fira Sans Extra Condensed"/>
            </a:endParaRPr>
          </a:p>
        </p:txBody>
      </p:sp>
      <p:pic>
        <p:nvPicPr>
          <p:cNvPr id="213" name="Google Shape;213;p32"/>
          <p:cNvPicPr preferRelativeResize="0"/>
          <p:nvPr/>
        </p:nvPicPr>
        <p:blipFill>
          <a:blip r:embed="rId5">
            <a:alphaModFix/>
          </a:blip>
          <a:stretch>
            <a:fillRect/>
          </a:stretch>
        </p:blipFill>
        <p:spPr>
          <a:xfrm>
            <a:off x="3371125" y="2682751"/>
            <a:ext cx="660724" cy="715739"/>
          </a:xfrm>
          <a:prstGeom prst="rect">
            <a:avLst/>
          </a:prstGeom>
          <a:noFill/>
          <a:ln>
            <a:noFill/>
          </a:ln>
        </p:spPr>
      </p:pic>
      <p:pic>
        <p:nvPicPr>
          <p:cNvPr id="214" name="Google Shape;214;p32"/>
          <p:cNvPicPr preferRelativeResize="0"/>
          <p:nvPr/>
        </p:nvPicPr>
        <p:blipFill>
          <a:blip r:embed="rId6">
            <a:alphaModFix/>
          </a:blip>
          <a:stretch>
            <a:fillRect/>
          </a:stretch>
        </p:blipFill>
        <p:spPr>
          <a:xfrm>
            <a:off x="4781474" y="3673350"/>
            <a:ext cx="735625" cy="735625"/>
          </a:xfrm>
          <a:prstGeom prst="rect">
            <a:avLst/>
          </a:prstGeom>
          <a:noFill/>
          <a:ln>
            <a:noFill/>
          </a:ln>
        </p:spPr>
      </p:pic>
      <p:cxnSp>
        <p:nvCxnSpPr>
          <p:cNvPr id="215" name="Google Shape;215;p32"/>
          <p:cNvCxnSpPr/>
          <p:nvPr/>
        </p:nvCxnSpPr>
        <p:spPr>
          <a:xfrm>
            <a:off x="44232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216" name="Google Shape;216;p32"/>
          <p:cNvPicPr preferRelativeResize="0"/>
          <p:nvPr/>
        </p:nvPicPr>
        <p:blipFill>
          <a:blip r:embed="rId6">
            <a:alphaModFix/>
          </a:blip>
          <a:stretch>
            <a:fillRect/>
          </a:stretch>
        </p:blipFill>
        <p:spPr>
          <a:xfrm>
            <a:off x="3333674" y="3673350"/>
            <a:ext cx="735625" cy="735625"/>
          </a:xfrm>
          <a:prstGeom prst="rect">
            <a:avLst/>
          </a:prstGeom>
          <a:noFill/>
          <a:ln>
            <a:noFill/>
          </a:ln>
        </p:spPr>
      </p:pic>
      <p:sp>
        <p:nvSpPr>
          <p:cNvPr id="217" name="Google Shape;217;p32"/>
          <p:cNvSpPr txBox="1"/>
          <p:nvPr/>
        </p:nvSpPr>
        <p:spPr>
          <a:xfrm>
            <a:off x="5892488" y="2186550"/>
            <a:ext cx="2523000" cy="2531400"/>
          </a:xfrm>
          <a:prstGeom prst="rect">
            <a:avLst/>
          </a:prstGeom>
          <a:noFill/>
          <a:ln>
            <a:noFill/>
          </a:ln>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렌터카 데이터 수집</a:t>
            </a:r>
            <a:endParaRPr sz="1200">
              <a:solidFill>
                <a:srgbClr val="272727"/>
              </a:solidFill>
              <a:latin typeface="Do Hyeon"/>
              <a:ea typeface="Do Hyeon"/>
              <a:cs typeface="Do Hyeon"/>
              <a:sym typeface="Do Hyeon"/>
            </a:endParaRPr>
          </a:p>
          <a:p>
            <a:pPr marL="457200" lvl="0" indent="-304800" algn="l" rtl="0">
              <a:lnSpc>
                <a:spcPct val="200000"/>
              </a:lnSpc>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고객 선택 옵션 데이터베이스</a:t>
            </a:r>
            <a:br>
              <a:rPr lang="en-GB" sz="1200">
                <a:solidFill>
                  <a:srgbClr val="272727"/>
                </a:solidFill>
                <a:latin typeface="Do Hyeon"/>
                <a:ea typeface="Do Hyeon"/>
                <a:cs typeface="Do Hyeon"/>
                <a:sym typeface="Do Hyeon"/>
              </a:rPr>
            </a:br>
            <a:r>
              <a:rPr lang="en-GB" sz="1200">
                <a:solidFill>
                  <a:srgbClr val="272727"/>
                </a:solidFill>
                <a:latin typeface="Do Hyeon"/>
                <a:ea typeface="Do Hyeon"/>
                <a:cs typeface="Do Hyeon"/>
                <a:sym typeface="Do Hyeon"/>
              </a:rPr>
              <a:t>SQL 쿼리문으로 변환 로직 설계</a:t>
            </a:r>
            <a:endParaRPr sz="1200">
              <a:solidFill>
                <a:srgbClr val="272727"/>
              </a:solidFill>
              <a:latin typeface="Do Hyeon"/>
              <a:ea typeface="Do Hyeon"/>
              <a:cs typeface="Do Hyeon"/>
              <a:sym typeface="Do Hyeon"/>
            </a:endParaRPr>
          </a:p>
          <a:p>
            <a:pPr marL="457200" lvl="0" indent="-304800" algn="l" rtl="0">
              <a:lnSpc>
                <a:spcPct val="200000"/>
              </a:lnSpc>
              <a:spcBef>
                <a:spcPts val="0"/>
              </a:spcBef>
              <a:spcAft>
                <a:spcPts val="0"/>
              </a:spcAft>
              <a:buClr>
                <a:srgbClr val="272727"/>
              </a:buClr>
              <a:buSzPts val="1200"/>
              <a:buFont typeface="Do Hyeon"/>
              <a:buChar char="-"/>
            </a:pPr>
            <a:r>
              <a:rPr lang="en-GB" sz="1200">
                <a:solidFill>
                  <a:srgbClr val="272727"/>
                </a:solidFill>
                <a:latin typeface="Do Hyeon"/>
                <a:ea typeface="Do Hyeon"/>
                <a:cs typeface="Do Hyeon"/>
                <a:sym typeface="Do Hyeon"/>
              </a:rPr>
              <a:t>위 내용 웹 페이지로 구현</a:t>
            </a:r>
            <a:endParaRPr sz="1200">
              <a:solidFill>
                <a:srgbClr val="272727"/>
              </a:solidFill>
              <a:latin typeface="Do Hyeon"/>
              <a:ea typeface="Do Hyeon"/>
              <a:cs typeface="Do Hyeon"/>
              <a:sym typeface="Do Hyeon"/>
            </a:endParaRPr>
          </a:p>
          <a:p>
            <a:pPr marL="0" lvl="0" indent="0" algn="r" rtl="0">
              <a:spcBef>
                <a:spcPts val="1600"/>
              </a:spcBef>
              <a:spcAft>
                <a:spcPts val="0"/>
              </a:spcAft>
              <a:buNone/>
            </a:pPr>
            <a:endParaRPr sz="1200">
              <a:solidFill>
                <a:srgbClr val="272727"/>
              </a:solidFill>
              <a:latin typeface="Do Hyeon"/>
              <a:ea typeface="Do Hyeon"/>
              <a:cs typeface="Do Hyeon"/>
              <a:sym typeface="Do Hyeon"/>
            </a:endParaRPr>
          </a:p>
          <a:p>
            <a:pPr marL="0" lvl="0" indent="0" algn="r" rtl="0">
              <a:lnSpc>
                <a:spcPct val="100000"/>
              </a:lnSpc>
              <a:spcBef>
                <a:spcPts val="0"/>
              </a:spcBef>
              <a:spcAft>
                <a:spcPts val="1600"/>
              </a:spcAft>
              <a:buNone/>
            </a:pPr>
            <a:endParaRPr sz="1200">
              <a:solidFill>
                <a:srgbClr val="272727"/>
              </a:solidFill>
              <a:latin typeface="Do Hyeon"/>
              <a:ea typeface="Do Hyeon"/>
              <a:cs typeface="Do Hyeon"/>
              <a:sym typeface="Do Hyeon"/>
            </a:endParaRPr>
          </a:p>
        </p:txBody>
      </p:sp>
      <p:pic>
        <p:nvPicPr>
          <p:cNvPr id="218" name="Google Shape;218;p32"/>
          <p:cNvPicPr preferRelativeResize="0"/>
          <p:nvPr/>
        </p:nvPicPr>
        <p:blipFill>
          <a:blip r:embed="rId7">
            <a:alphaModFix/>
          </a:blip>
          <a:stretch>
            <a:fillRect/>
          </a:stretch>
        </p:blipFill>
        <p:spPr>
          <a:xfrm>
            <a:off x="4838773" y="1717449"/>
            <a:ext cx="660735" cy="7103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457350" y="411600"/>
            <a:ext cx="822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2. 프로젝트 팀 구성 및 역할</a:t>
            </a:r>
            <a:endParaRPr/>
          </a:p>
        </p:txBody>
      </p:sp>
      <p:sp>
        <p:nvSpPr>
          <p:cNvPr id="224" name="Google Shape;224;p33"/>
          <p:cNvSpPr/>
          <p:nvPr/>
        </p:nvSpPr>
        <p:spPr>
          <a:xfrm>
            <a:off x="700642" y="740308"/>
            <a:ext cx="93797" cy="9348"/>
          </a:xfrm>
          <a:custGeom>
            <a:avLst/>
            <a:gdLst/>
            <a:ahLst/>
            <a:cxnLst/>
            <a:rect l="l" t="t" r="r" b="b"/>
            <a:pathLst>
              <a:path w="3256" h="309" extrusionOk="0">
                <a:moveTo>
                  <a:pt x="0" y="0"/>
                </a:moveTo>
                <a:lnTo>
                  <a:pt x="0" y="0"/>
                </a:lnTo>
                <a:lnTo>
                  <a:pt x="3255" y="309"/>
                </a:lnTo>
                <a:lnTo>
                  <a:pt x="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p:cNvSpPr/>
          <p:nvPr/>
        </p:nvSpPr>
        <p:spPr>
          <a:xfrm>
            <a:off x="794406" y="749626"/>
            <a:ext cx="58681" cy="81077"/>
          </a:xfrm>
          <a:custGeom>
            <a:avLst/>
            <a:gdLst/>
            <a:ahLst/>
            <a:cxnLst/>
            <a:rect l="l" t="t" r="r" b="b"/>
            <a:pathLst>
              <a:path w="2037" h="2680" extrusionOk="0">
                <a:moveTo>
                  <a:pt x="0" y="1"/>
                </a:moveTo>
                <a:lnTo>
                  <a:pt x="416" y="550"/>
                </a:lnTo>
                <a:lnTo>
                  <a:pt x="2036" y="2680"/>
                </a:lnTo>
                <a:lnTo>
                  <a:pt x="0"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3"/>
          <p:cNvGrpSpPr/>
          <p:nvPr/>
        </p:nvGrpSpPr>
        <p:grpSpPr>
          <a:xfrm>
            <a:off x="6038778" y="1437004"/>
            <a:ext cx="2267227" cy="3022329"/>
            <a:chOff x="6491106" y="3194925"/>
            <a:chExt cx="1879800" cy="3022329"/>
          </a:xfrm>
        </p:grpSpPr>
        <p:sp>
          <p:nvSpPr>
            <p:cNvPr id="227" name="Google Shape;227;p33"/>
            <p:cNvSpPr txBox="1"/>
            <p:nvPr/>
          </p:nvSpPr>
          <p:spPr>
            <a:xfrm>
              <a:off x="6491106" y="3839454"/>
              <a:ext cx="1879800" cy="2377800"/>
            </a:xfrm>
            <a:prstGeom prst="rect">
              <a:avLst/>
            </a:prstGeom>
            <a:noFill/>
            <a:ln>
              <a:noFill/>
            </a:ln>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rgbClr val="272727"/>
                </a:buClr>
                <a:buSzPts val="1400"/>
                <a:buFont typeface="Do Hyeon"/>
                <a:buChar char="-"/>
              </a:pPr>
              <a:r>
                <a:rPr lang="en-GB">
                  <a:solidFill>
                    <a:srgbClr val="272727"/>
                  </a:solidFill>
                  <a:latin typeface="Do Hyeon"/>
                  <a:ea typeface="Do Hyeon"/>
                  <a:cs typeface="Do Hyeon"/>
                  <a:sym typeface="Do Hyeon"/>
                </a:rPr>
                <a:t>항공권 데이터 수집</a:t>
              </a:r>
              <a:endParaRPr>
                <a:solidFill>
                  <a:srgbClr val="272727"/>
                </a:solidFill>
                <a:latin typeface="Do Hyeon"/>
                <a:ea typeface="Do Hyeon"/>
                <a:cs typeface="Do Hyeon"/>
                <a:sym typeface="Do Hyeon"/>
              </a:endParaRPr>
            </a:p>
            <a:p>
              <a:pPr marL="457200" lvl="0" indent="-317500" algn="l" rtl="0">
                <a:lnSpc>
                  <a:spcPct val="200000"/>
                </a:lnSpc>
                <a:spcBef>
                  <a:spcPts val="0"/>
                </a:spcBef>
                <a:spcAft>
                  <a:spcPts val="0"/>
                </a:spcAft>
                <a:buClr>
                  <a:srgbClr val="272727"/>
                </a:buClr>
                <a:buSzPts val="1400"/>
                <a:buFont typeface="Do Hyeon"/>
                <a:buChar char="-"/>
              </a:pPr>
              <a:r>
                <a:rPr lang="en-GB">
                  <a:solidFill>
                    <a:srgbClr val="272727"/>
                  </a:solidFill>
                  <a:latin typeface="Do Hyeon"/>
                  <a:ea typeface="Do Hyeon"/>
                  <a:cs typeface="Do Hyeon"/>
                  <a:sym typeface="Do Hyeon"/>
                </a:rPr>
                <a:t>웹 페이지 구현 보조 </a:t>
              </a:r>
              <a:endParaRPr>
                <a:solidFill>
                  <a:srgbClr val="272727"/>
                </a:solidFill>
                <a:latin typeface="Do Hyeon"/>
                <a:ea typeface="Do Hyeon"/>
                <a:cs typeface="Do Hyeon"/>
                <a:sym typeface="Do Hyeon"/>
              </a:endParaRPr>
            </a:p>
            <a:p>
              <a:pPr marL="457200" lvl="0" indent="-317500" algn="l" rtl="0">
                <a:lnSpc>
                  <a:spcPct val="200000"/>
                </a:lnSpc>
                <a:spcBef>
                  <a:spcPts val="0"/>
                </a:spcBef>
                <a:spcAft>
                  <a:spcPts val="0"/>
                </a:spcAft>
                <a:buClr>
                  <a:srgbClr val="272727"/>
                </a:buClr>
                <a:buSzPts val="1400"/>
                <a:buFont typeface="Do Hyeon"/>
                <a:buChar char="-"/>
              </a:pPr>
              <a:r>
                <a:rPr lang="en-GB">
                  <a:solidFill>
                    <a:srgbClr val="272727"/>
                  </a:solidFill>
                  <a:latin typeface="Do Hyeon"/>
                  <a:ea typeface="Do Hyeon"/>
                  <a:cs typeface="Do Hyeon"/>
                  <a:sym typeface="Do Hyeon"/>
                </a:rPr>
                <a:t>대시보드 작성</a:t>
              </a:r>
              <a:endParaRPr>
                <a:solidFill>
                  <a:srgbClr val="272727"/>
                </a:solidFill>
                <a:latin typeface="Roboto"/>
                <a:ea typeface="Roboto"/>
                <a:cs typeface="Roboto"/>
                <a:sym typeface="Roboto"/>
              </a:endParaRPr>
            </a:p>
          </p:txBody>
        </p:sp>
        <p:sp>
          <p:nvSpPr>
            <p:cNvPr id="228" name="Google Shape;228;p33"/>
            <p:cNvSpPr txBox="1"/>
            <p:nvPr/>
          </p:nvSpPr>
          <p:spPr>
            <a:xfrm>
              <a:off x="6807000" y="3194925"/>
              <a:ext cx="1196100" cy="40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정희재</a:t>
              </a:r>
              <a:endParaRPr sz="2400" b="1">
                <a:solidFill>
                  <a:schemeClr val="accent2"/>
                </a:solidFill>
                <a:latin typeface="Fira Sans Extra Condensed"/>
                <a:ea typeface="Fira Sans Extra Condensed"/>
                <a:cs typeface="Fira Sans Extra Condensed"/>
                <a:sym typeface="Fira Sans Extra Condensed"/>
              </a:endParaRPr>
            </a:p>
          </p:txBody>
        </p:sp>
      </p:grpSp>
      <p:grpSp>
        <p:nvGrpSpPr>
          <p:cNvPr id="229" name="Google Shape;229;p33"/>
          <p:cNvGrpSpPr/>
          <p:nvPr/>
        </p:nvGrpSpPr>
        <p:grpSpPr>
          <a:xfrm>
            <a:off x="1064437" y="1504727"/>
            <a:ext cx="2341291" cy="2878327"/>
            <a:chOff x="1130233" y="3194925"/>
            <a:chExt cx="1879800" cy="2878327"/>
          </a:xfrm>
        </p:grpSpPr>
        <p:sp>
          <p:nvSpPr>
            <p:cNvPr id="230" name="Google Shape;230;p33"/>
            <p:cNvSpPr txBox="1"/>
            <p:nvPr/>
          </p:nvSpPr>
          <p:spPr>
            <a:xfrm>
              <a:off x="1130233" y="3763252"/>
              <a:ext cx="1879800" cy="2310000"/>
            </a:xfrm>
            <a:prstGeom prst="rect">
              <a:avLst/>
            </a:prstGeom>
            <a:noFill/>
            <a:ln>
              <a:noFill/>
            </a:ln>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Clr>
                  <a:srgbClr val="272727"/>
                </a:buClr>
                <a:buSzPts val="1200"/>
                <a:buFont typeface="Do Hyeon"/>
                <a:buChar char="-"/>
              </a:pPr>
              <a:r>
                <a:rPr lang="en-GB">
                  <a:solidFill>
                    <a:srgbClr val="272727"/>
                  </a:solidFill>
                  <a:latin typeface="Do Hyeon"/>
                  <a:ea typeface="Do Hyeon"/>
                  <a:cs typeface="Do Hyeon"/>
                  <a:sym typeface="Do Hyeon"/>
                </a:rPr>
                <a:t>회의 진행</a:t>
              </a:r>
              <a:endParaRPr>
                <a:solidFill>
                  <a:srgbClr val="272727"/>
                </a:solidFill>
                <a:latin typeface="Do Hyeon"/>
                <a:ea typeface="Do Hyeon"/>
                <a:cs typeface="Do Hyeon"/>
                <a:sym typeface="Do Hyeon"/>
              </a:endParaRPr>
            </a:p>
            <a:p>
              <a:pPr marL="457200" lvl="0" indent="-304800" algn="l" rtl="0">
                <a:lnSpc>
                  <a:spcPct val="200000"/>
                </a:lnSpc>
                <a:spcBef>
                  <a:spcPts val="0"/>
                </a:spcBef>
                <a:spcAft>
                  <a:spcPts val="0"/>
                </a:spcAft>
                <a:buClr>
                  <a:srgbClr val="272727"/>
                </a:buClr>
                <a:buSzPts val="1200"/>
                <a:buFont typeface="Do Hyeon"/>
                <a:buChar char="-"/>
              </a:pPr>
              <a:r>
                <a:rPr lang="en-GB">
                  <a:solidFill>
                    <a:srgbClr val="272727"/>
                  </a:solidFill>
                  <a:latin typeface="Do Hyeon"/>
                  <a:ea typeface="Do Hyeon"/>
                  <a:cs typeface="Do Hyeon"/>
                  <a:sym typeface="Do Hyeon"/>
                </a:rPr>
                <a:t>호텔 데이터 수집</a:t>
              </a:r>
              <a:endParaRPr>
                <a:solidFill>
                  <a:srgbClr val="272727"/>
                </a:solidFill>
                <a:latin typeface="Do Hyeon"/>
                <a:ea typeface="Do Hyeon"/>
                <a:cs typeface="Do Hyeon"/>
                <a:sym typeface="Do Hyeon"/>
              </a:endParaRPr>
            </a:p>
            <a:p>
              <a:pPr marL="457200" lvl="0" indent="-317500" algn="l" rtl="0">
                <a:lnSpc>
                  <a:spcPct val="200000"/>
                </a:lnSpc>
                <a:spcBef>
                  <a:spcPts val="0"/>
                </a:spcBef>
                <a:spcAft>
                  <a:spcPts val="0"/>
                </a:spcAft>
                <a:buClr>
                  <a:srgbClr val="272727"/>
                </a:buClr>
                <a:buSzPts val="1400"/>
                <a:buFont typeface="Do Hyeon"/>
                <a:buChar char="-"/>
              </a:pPr>
              <a:r>
                <a:rPr lang="en-GB">
                  <a:solidFill>
                    <a:srgbClr val="272727"/>
                  </a:solidFill>
                  <a:latin typeface="Do Hyeon"/>
                  <a:ea typeface="Do Hyeon"/>
                  <a:cs typeface="Do Hyeon"/>
                  <a:sym typeface="Do Hyeon"/>
                </a:rPr>
                <a:t>전처리 작업</a:t>
              </a:r>
              <a:endParaRPr>
                <a:solidFill>
                  <a:srgbClr val="272727"/>
                </a:solidFill>
                <a:latin typeface="Do Hyeon"/>
                <a:ea typeface="Do Hyeon"/>
                <a:cs typeface="Do Hyeon"/>
                <a:sym typeface="Do Hyeon"/>
              </a:endParaRPr>
            </a:p>
            <a:p>
              <a:pPr marL="457200" lvl="0" indent="-304800" algn="l" rtl="0">
                <a:lnSpc>
                  <a:spcPct val="200000"/>
                </a:lnSpc>
                <a:spcBef>
                  <a:spcPts val="0"/>
                </a:spcBef>
                <a:spcAft>
                  <a:spcPts val="0"/>
                </a:spcAft>
                <a:buClr>
                  <a:srgbClr val="272727"/>
                </a:buClr>
                <a:buSzPts val="1200"/>
                <a:buFont typeface="Do Hyeon"/>
                <a:buChar char="-"/>
              </a:pPr>
              <a:r>
                <a:rPr lang="en-GB">
                  <a:solidFill>
                    <a:srgbClr val="272727"/>
                  </a:solidFill>
                  <a:latin typeface="Do Hyeon"/>
                  <a:ea typeface="Do Hyeon"/>
                  <a:cs typeface="Do Hyeon"/>
                  <a:sym typeface="Do Hyeon"/>
                </a:rPr>
                <a:t>대시보드 작성</a:t>
              </a:r>
              <a:endParaRPr sz="1200">
                <a:solidFill>
                  <a:srgbClr val="272727"/>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rgbClr val="272727"/>
                </a:solidFill>
                <a:latin typeface="Roboto"/>
                <a:ea typeface="Roboto"/>
                <a:cs typeface="Roboto"/>
                <a:sym typeface="Roboto"/>
              </a:endParaRPr>
            </a:p>
          </p:txBody>
        </p:sp>
        <p:sp>
          <p:nvSpPr>
            <p:cNvPr id="231" name="Google Shape;231;p33"/>
            <p:cNvSpPr txBox="1"/>
            <p:nvPr/>
          </p:nvSpPr>
          <p:spPr>
            <a:xfrm>
              <a:off x="1140975" y="3194925"/>
              <a:ext cx="1196100" cy="40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정경호</a:t>
              </a:r>
              <a:endParaRPr sz="2400" b="1">
                <a:solidFill>
                  <a:schemeClr val="accent2"/>
                </a:solidFill>
                <a:latin typeface="Fira Sans Extra Condensed"/>
                <a:ea typeface="Fira Sans Extra Condensed"/>
                <a:cs typeface="Fira Sans Extra Condensed"/>
                <a:sym typeface="Fira Sans Extra Condensed"/>
              </a:endParaRPr>
            </a:p>
          </p:txBody>
        </p:sp>
      </p:grpSp>
      <p:pic>
        <p:nvPicPr>
          <p:cNvPr id="232" name="Google Shape;232;p33"/>
          <p:cNvPicPr preferRelativeResize="0"/>
          <p:nvPr/>
        </p:nvPicPr>
        <p:blipFill>
          <a:blip r:embed="rId3">
            <a:alphaModFix/>
          </a:blip>
          <a:stretch>
            <a:fillRect/>
          </a:stretch>
        </p:blipFill>
        <p:spPr>
          <a:xfrm>
            <a:off x="4665650" y="1437000"/>
            <a:ext cx="660724" cy="684625"/>
          </a:xfrm>
          <a:prstGeom prst="rect">
            <a:avLst/>
          </a:prstGeom>
          <a:noFill/>
          <a:ln>
            <a:noFill/>
          </a:ln>
        </p:spPr>
      </p:pic>
      <p:pic>
        <p:nvPicPr>
          <p:cNvPr id="233" name="Google Shape;233;p33"/>
          <p:cNvPicPr preferRelativeResize="0"/>
          <p:nvPr/>
        </p:nvPicPr>
        <p:blipFill>
          <a:blip r:embed="rId4">
            <a:alphaModFix/>
          </a:blip>
          <a:stretch>
            <a:fillRect/>
          </a:stretch>
        </p:blipFill>
        <p:spPr>
          <a:xfrm>
            <a:off x="4711425" y="2364200"/>
            <a:ext cx="703750" cy="730200"/>
          </a:xfrm>
          <a:prstGeom prst="rect">
            <a:avLst/>
          </a:prstGeom>
          <a:noFill/>
          <a:ln>
            <a:noFill/>
          </a:ln>
        </p:spPr>
      </p:pic>
      <p:pic>
        <p:nvPicPr>
          <p:cNvPr id="234" name="Google Shape;234;p33"/>
          <p:cNvPicPr preferRelativeResize="0"/>
          <p:nvPr/>
        </p:nvPicPr>
        <p:blipFill>
          <a:blip r:embed="rId5">
            <a:alphaModFix/>
          </a:blip>
          <a:stretch>
            <a:fillRect/>
          </a:stretch>
        </p:blipFill>
        <p:spPr>
          <a:xfrm>
            <a:off x="3348703" y="3369577"/>
            <a:ext cx="859921" cy="924447"/>
          </a:xfrm>
          <a:prstGeom prst="rect">
            <a:avLst/>
          </a:prstGeom>
          <a:noFill/>
          <a:ln>
            <a:noFill/>
          </a:ln>
        </p:spPr>
      </p:pic>
      <p:pic>
        <p:nvPicPr>
          <p:cNvPr id="235" name="Google Shape;235;p33"/>
          <p:cNvPicPr preferRelativeResize="0"/>
          <p:nvPr/>
        </p:nvPicPr>
        <p:blipFill>
          <a:blip r:embed="rId6">
            <a:alphaModFix/>
          </a:blip>
          <a:stretch>
            <a:fillRect/>
          </a:stretch>
        </p:blipFill>
        <p:spPr>
          <a:xfrm>
            <a:off x="4711425" y="3408132"/>
            <a:ext cx="761125" cy="847343"/>
          </a:xfrm>
          <a:prstGeom prst="rect">
            <a:avLst/>
          </a:prstGeom>
          <a:noFill/>
          <a:ln>
            <a:noFill/>
          </a:ln>
        </p:spPr>
      </p:pic>
      <p:cxnSp>
        <p:nvCxnSpPr>
          <p:cNvPr id="236" name="Google Shape;236;p33"/>
          <p:cNvCxnSpPr/>
          <p:nvPr/>
        </p:nvCxnSpPr>
        <p:spPr>
          <a:xfrm>
            <a:off x="4423275" y="1085650"/>
            <a:ext cx="22500" cy="3679200"/>
          </a:xfrm>
          <a:prstGeom prst="straightConnector1">
            <a:avLst/>
          </a:prstGeom>
          <a:noFill/>
          <a:ln w="9525" cap="flat" cmpd="sng">
            <a:solidFill>
              <a:schemeClr val="dk2"/>
            </a:solidFill>
            <a:prstDash val="solid"/>
            <a:round/>
            <a:headEnd type="none" w="med" len="med"/>
            <a:tailEnd type="none" w="med" len="med"/>
          </a:ln>
        </p:spPr>
      </p:cxnSp>
      <p:pic>
        <p:nvPicPr>
          <p:cNvPr id="237" name="Google Shape;237;p33"/>
          <p:cNvPicPr preferRelativeResize="0"/>
          <p:nvPr/>
        </p:nvPicPr>
        <p:blipFill>
          <a:blip r:embed="rId7">
            <a:alphaModFix/>
          </a:blip>
          <a:stretch>
            <a:fillRect/>
          </a:stretch>
        </p:blipFill>
        <p:spPr>
          <a:xfrm>
            <a:off x="3353925" y="1348425"/>
            <a:ext cx="849475" cy="861800"/>
          </a:xfrm>
          <a:prstGeom prst="rect">
            <a:avLst/>
          </a:prstGeom>
          <a:noFill/>
          <a:ln>
            <a:noFill/>
          </a:ln>
        </p:spPr>
      </p:pic>
      <p:sp>
        <p:nvSpPr>
          <p:cNvPr id="238" name="Google Shape;238;p33"/>
          <p:cNvSpPr txBox="1"/>
          <p:nvPr/>
        </p:nvSpPr>
        <p:spPr>
          <a:xfrm>
            <a:off x="2396800" y="1506613"/>
            <a:ext cx="531300" cy="3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accent2"/>
                </a:solidFill>
                <a:latin typeface="Do Hyeon"/>
                <a:ea typeface="Do Hyeon"/>
                <a:cs typeface="Do Hyeon"/>
                <a:sym typeface="Do Hyeon"/>
              </a:rPr>
              <a:t>팀장</a:t>
            </a:r>
            <a:endParaRPr sz="1700">
              <a:solidFill>
                <a:schemeClr val="accent2"/>
              </a:solidFill>
              <a:latin typeface="Do Hyeon"/>
              <a:ea typeface="Do Hyeon"/>
              <a:cs typeface="Do Hyeon"/>
              <a:sym typeface="Do Hyeon"/>
            </a:endParaRPr>
          </a:p>
        </p:txBody>
      </p:sp>
      <p:pic>
        <p:nvPicPr>
          <p:cNvPr id="239" name="Google Shape;239;p33"/>
          <p:cNvPicPr preferRelativeResize="0"/>
          <p:nvPr/>
        </p:nvPicPr>
        <p:blipFill>
          <a:blip r:embed="rId8">
            <a:alphaModFix/>
          </a:blip>
          <a:stretch>
            <a:fillRect/>
          </a:stretch>
        </p:blipFill>
        <p:spPr>
          <a:xfrm>
            <a:off x="3427100" y="2421925"/>
            <a:ext cx="660725" cy="864275"/>
          </a:xfrm>
          <a:prstGeom prst="rect">
            <a:avLst/>
          </a:prstGeom>
          <a:noFill/>
          <a:ln>
            <a:noFill/>
          </a:ln>
        </p:spPr>
      </p:pic>
    </p:spTree>
  </p:cSld>
  <p:clrMapOvr>
    <a:masterClrMapping/>
  </p:clrMapOvr>
</p:sld>
</file>

<file path=ppt/theme/theme1.xml><?xml version="1.0" encoding="utf-8"?>
<a:theme xmlns:a="http://schemas.openxmlformats.org/drawingml/2006/main" name="Map of South Korea Infographics by Slidesgo">
  <a:themeElements>
    <a:clrScheme name="Simple Light">
      <a:dk1>
        <a:srgbClr val="000000"/>
      </a:dk1>
      <a:lt1>
        <a:srgbClr val="FFFFFF"/>
      </a:lt1>
      <a:dk2>
        <a:srgbClr val="595959"/>
      </a:dk2>
      <a:lt2>
        <a:srgbClr val="E2E2E2"/>
      </a:lt2>
      <a:accent1>
        <a:srgbClr val="C20031"/>
      </a:accent1>
      <a:accent2>
        <a:srgbClr val="023179"/>
      </a:accent2>
      <a:accent3>
        <a:srgbClr val="F52B40"/>
      </a:accent3>
      <a:accent4>
        <a:srgbClr val="1152B6"/>
      </a:accent4>
      <a:accent5>
        <a:srgbClr val="F0727C"/>
      </a:accent5>
      <a:accent6>
        <a:srgbClr val="377AE2"/>
      </a:accent6>
      <a:hlink>
        <a:srgbClr val="EEEEE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uth Korea Map Infographics">
  <a:themeElements>
    <a:clrScheme name="Simple Light">
      <a:dk1>
        <a:srgbClr val="000000"/>
      </a:dk1>
      <a:lt1>
        <a:srgbClr val="FFFFFF"/>
      </a:lt1>
      <a:dk2>
        <a:srgbClr val="BDBCBC"/>
      </a:dk2>
      <a:lt2>
        <a:srgbClr val="E4E4E4"/>
      </a:lt2>
      <a:accent1>
        <a:srgbClr val="C20031"/>
      </a:accent1>
      <a:accent2>
        <a:srgbClr val="023179"/>
      </a:accent2>
      <a:accent3>
        <a:srgbClr val="F52B40"/>
      </a:accent3>
      <a:accent4>
        <a:srgbClr val="1152B6"/>
      </a:accent4>
      <a:accent5>
        <a:srgbClr val="F0727C"/>
      </a:accent5>
      <a:accent6>
        <a:srgbClr val="377AE2"/>
      </a:accent6>
      <a:hlink>
        <a:srgbClr val="EEEEE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2055</Words>
  <Application>Microsoft Macintosh PowerPoint</Application>
  <PresentationFormat>화면 슬라이드 쇼(16:9)</PresentationFormat>
  <Paragraphs>357</Paragraphs>
  <Slides>65</Slides>
  <Notes>65</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65</vt:i4>
      </vt:variant>
    </vt:vector>
  </HeadingPairs>
  <TitlesOfParts>
    <vt:vector size="74" baseType="lpstr">
      <vt:lpstr>Do Hyeon</vt:lpstr>
      <vt:lpstr>Roboto</vt:lpstr>
      <vt:lpstr>Fira Sans</vt:lpstr>
      <vt:lpstr>Arial</vt:lpstr>
      <vt:lpstr>Fira Sans Extra Condensed Medium</vt:lpstr>
      <vt:lpstr>Fira Sans Extra Condensed</vt:lpstr>
      <vt:lpstr>Hi Melody</vt:lpstr>
      <vt:lpstr>Map of South Korea Infographics by Slidesgo</vt:lpstr>
      <vt:lpstr>South Korea Map Infographics</vt:lpstr>
      <vt:lpstr>‘제주’ 여행 경비 예측 서비스    </vt:lpstr>
      <vt:lpstr>목차 </vt:lpstr>
      <vt:lpstr>프로젝트 개요 </vt:lpstr>
      <vt:lpstr>프로젝트 개요 </vt:lpstr>
      <vt:lpstr>프로젝트 개요 </vt:lpstr>
      <vt:lpstr>프로젝트 개요 </vt:lpstr>
      <vt:lpstr>프로젝트 개요 </vt:lpstr>
      <vt:lpstr>2. 프로젝트 팀 구성 및 역할</vt:lpstr>
      <vt:lpstr>2. 프로젝트 팀 구성 및 역할</vt:lpstr>
      <vt:lpstr>3. 프로젝트 수행 절차 및 방법 </vt:lpstr>
      <vt:lpstr>3. 프로젝트 수행 절차 - 파이프 라인</vt:lpstr>
      <vt:lpstr>3. 프로젝트 수행 절차 - 데이터 수집</vt:lpstr>
      <vt:lpstr>3. 프로젝트 수행 절차 - 데이터 수집 </vt:lpstr>
      <vt:lpstr>3. 프로젝트 수행 절차 - 데이터 수집 </vt:lpstr>
      <vt:lpstr>3. 프로젝트 수행 절차 - 데이터 수집 </vt:lpstr>
      <vt:lpstr>3. 프로젝트 수행 절차 - 데이터 수집 </vt:lpstr>
      <vt:lpstr>3. 프로젝트 수행 절차 - 데이터 수집 </vt:lpstr>
      <vt:lpstr>PowerPoint 프레젠테이션</vt:lpstr>
      <vt:lpstr>3. 프로젝트 수행 절차 - 데이터 수집 </vt:lpstr>
      <vt:lpstr>3. 프로젝트 수행 절차 - 데이터 수집 </vt:lpstr>
      <vt:lpstr>3. 프로젝트 수행 절차 - 데이터 전처리</vt:lpstr>
      <vt:lpstr>3. 프로젝트 수행 절차 - 데이터 전처리</vt:lpstr>
      <vt:lpstr>3. 프로젝트 수행 절차 - 데이터 전처리</vt:lpstr>
      <vt:lpstr>3. 프로젝트 수행 절차 - 데이터 전처리</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대시보드</vt:lpstr>
      <vt:lpstr>3. 프로젝트 수행 결과 - 웹사이트 작동</vt:lpstr>
      <vt:lpstr>3. 프로젝트 수행 결과 - 웹사이트 작동</vt:lpstr>
      <vt:lpstr>3. 프로젝트 수행 결과 - 웹사이트 작동 </vt:lpstr>
      <vt:lpstr>3. 프로젝트 수행 결과 - 웹사이트 작동 </vt:lpstr>
      <vt:lpstr>3. 프로젝트 수행 결과 - 웹사이트 작동 </vt:lpstr>
      <vt:lpstr>3. 프로젝트 수행 결과 - 웹사이트 작동 </vt:lpstr>
      <vt:lpstr>3. 프로젝트 수행 결과 - 웹사이트 작동 </vt:lpstr>
      <vt:lpstr>3. 프로젝트 수행 결과 - 웹사이트 작동 </vt:lpstr>
      <vt:lpstr>3. 프로젝트 수행 결과 - 웹사이트 작동 </vt:lpstr>
      <vt:lpstr>3. 프로젝트 수행 결과 - 웹사이트 작동 </vt:lpstr>
      <vt:lpstr>3. 프로젝트 시연 영상</vt:lpstr>
      <vt:lpstr>4. 발전 방향 - MileStone</vt:lpstr>
      <vt:lpstr>4. 발전 방향 - APP 예시</vt:lpstr>
      <vt:lpstr>4. 자체 평가 의견</vt:lpstr>
      <vt:lpstr>4. 자체 평가 의견</vt:lpstr>
      <vt:lpstr>THANK YOU 감사합니다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‘제주’ 여행 경비 예측 서비스    </dc:title>
  <cp:lastModifiedBy>정희재</cp:lastModifiedBy>
  <cp:revision>1</cp:revision>
  <dcterms:modified xsi:type="dcterms:W3CDTF">2023-07-31T14:59:35Z</dcterms:modified>
</cp:coreProperties>
</file>